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6" name="Shape 66"/>
          <p:cNvSpPr/>
          <p:nvPr>
            <p:ph type="sldImg"/>
          </p:nvPr>
        </p:nvSpPr>
        <p:spPr>
          <a:xfrm>
            <a:off x="1143000" y="685800"/>
            <a:ext cx="4572000" cy="3429000"/>
          </a:xfrm>
          <a:prstGeom prst="rect">
            <a:avLst/>
          </a:prstGeom>
        </p:spPr>
        <p:txBody>
          <a:bodyPr/>
          <a:lstStyle/>
          <a:p>
            <a:pPr/>
          </a:p>
        </p:txBody>
      </p:sp>
      <p:sp>
        <p:nvSpPr>
          <p:cNvPr id="67" name="Shape 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2_Custom Layout">
    <p:spTree>
      <p:nvGrpSpPr>
        <p:cNvPr id="1" name=""/>
        <p:cNvGrpSpPr/>
        <p:nvPr/>
      </p:nvGrpSpPr>
      <p:grpSpPr>
        <a:xfrm>
          <a:off x="0" y="0"/>
          <a:ext cx="0" cy="0"/>
          <a:chOff x="0" y="0"/>
          <a:chExt cx="0" cy="0"/>
        </a:xfrm>
      </p:grpSpPr>
      <p:sp>
        <p:nvSpPr>
          <p:cNvPr id="14" name="Body Level One…"/>
          <p:cNvSpPr txBox="1"/>
          <p:nvPr>
            <p:ph type="body" sz="quarter" idx="1"/>
          </p:nvPr>
        </p:nvSpPr>
        <p:spPr>
          <a:xfrm>
            <a:off x="5425" y="3947940"/>
            <a:ext cx="9144001" cy="470101"/>
          </a:xfrm>
          <a:prstGeom prst="rect">
            <a:avLst/>
          </a:prstGeom>
        </p:spPr>
        <p:txBody>
          <a:bodyPr lIns="91424" tIns="91424" rIns="91424" bIns="91424" anchor="ctr">
            <a:normAutofit fontScale="100000" lnSpcReduction="0"/>
          </a:bodyPr>
          <a:lstStyle>
            <a:lvl1pPr algn="ctr">
              <a:defRPr sz="1100">
                <a:solidFill>
                  <a:srgbClr val="3F3F3F"/>
                </a:solidFill>
              </a:defRPr>
            </a:lvl1pPr>
            <a:lvl2pPr algn="ctr">
              <a:defRPr sz="1100">
                <a:solidFill>
                  <a:srgbClr val="3F3F3F"/>
                </a:solidFill>
              </a:defRPr>
            </a:lvl2pPr>
            <a:lvl3pPr algn="ctr">
              <a:defRPr sz="1100">
                <a:solidFill>
                  <a:srgbClr val="3F3F3F"/>
                </a:solidFill>
              </a:defRPr>
            </a:lvl3pPr>
            <a:lvl4pPr algn="ctr">
              <a:defRPr sz="1100">
                <a:solidFill>
                  <a:srgbClr val="3F3F3F"/>
                </a:solidFill>
              </a:defRPr>
            </a:lvl4pPr>
            <a:lvl5pPr algn="ctr">
              <a:defRPr sz="1100">
                <a:solidFill>
                  <a:srgbClr val="3F3F3F"/>
                </a:solidFill>
              </a:defRPr>
            </a:lvl5pPr>
          </a:lstStyle>
          <a:p>
            <a:pPr/>
            <a:r>
              <a:t>Body Level One</a:t>
            </a:r>
          </a:p>
          <a:p>
            <a:pPr lvl="1"/>
            <a:r>
              <a:t>Body Level Two</a:t>
            </a:r>
          </a:p>
          <a:p>
            <a:pPr lvl="2"/>
            <a:r>
              <a:t>Body Level Three</a:t>
            </a:r>
          </a:p>
          <a:p>
            <a:pPr lvl="3"/>
            <a:r>
              <a:t>Body Level Four</a:t>
            </a:r>
          </a:p>
          <a:p>
            <a:pPr lvl="4"/>
            <a:r>
              <a:t>Body Level Five</a:t>
            </a:r>
          </a:p>
        </p:txBody>
      </p:sp>
      <p:sp>
        <p:nvSpPr>
          <p:cNvPr id="15" name="Title Text"/>
          <p:cNvSpPr txBox="1"/>
          <p:nvPr>
            <p:ph type="title"/>
          </p:nvPr>
        </p:nvSpPr>
        <p:spPr>
          <a:xfrm>
            <a:off x="0" y="3419495"/>
            <a:ext cx="9144000" cy="533309"/>
          </a:xfrm>
          <a:prstGeom prst="rect">
            <a:avLst/>
          </a:prstGeom>
        </p:spPr>
        <p:txBody>
          <a:bodyPr/>
          <a:lstStyle>
            <a:lvl1pPr algn="ctr">
              <a:defRPr sz="2000"/>
            </a:lvl1pPr>
          </a:lstStyle>
          <a:p>
            <a:pPr/>
            <a:r>
              <a:t>Title Text</a:t>
            </a:r>
          </a:p>
        </p:txBody>
      </p:sp>
      <p:pic>
        <p:nvPicPr>
          <p:cNvPr id="16" name="Shape 9" descr="Shape 9"/>
          <p:cNvPicPr>
            <a:picLocks noChangeAspect="1"/>
          </p:cNvPicPr>
          <p:nvPr/>
        </p:nvPicPr>
        <p:blipFill>
          <a:blip r:embed="rId2">
            <a:extLst/>
          </a:blip>
          <a:stretch>
            <a:fillRect/>
          </a:stretch>
        </p:blipFill>
        <p:spPr>
          <a:xfrm>
            <a:off x="3627980" y="543612"/>
            <a:ext cx="1740111" cy="2592290"/>
          </a:xfrm>
          <a:prstGeom prst="rect">
            <a:avLst/>
          </a:prstGeom>
          <a:ln w="12700">
            <a:miter lim="400000"/>
          </a:ln>
        </p:spPr>
      </p:pic>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4" name="Title Text"/>
          <p:cNvSpPr txBox="1"/>
          <p:nvPr>
            <p:ph type="title"/>
          </p:nvPr>
        </p:nvSpPr>
        <p:spPr>
          <a:prstGeom prst="rect">
            <a:avLst/>
          </a:prstGeom>
        </p:spPr>
        <p:txBody>
          <a:bodyPr/>
          <a:lstStyle/>
          <a:p>
            <a:pPr/>
            <a:r>
              <a:t>Title Text</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spTree>
      <p:nvGrpSpPr>
        <p:cNvPr id="1" name=""/>
        <p:cNvGrpSpPr/>
        <p:nvPr/>
      </p:nvGrpSpPr>
      <p:grpSpPr>
        <a:xfrm>
          <a:off x="0" y="0"/>
          <a:ext cx="0" cy="0"/>
          <a:chOff x="0" y="0"/>
          <a:chExt cx="0" cy="0"/>
        </a:xfrm>
      </p:grpSpPr>
      <p:sp>
        <p:nvSpPr>
          <p:cNvPr id="32" name="Shape 16"/>
          <p:cNvSpPr/>
          <p:nvPr/>
        </p:nvSpPr>
        <p:spPr>
          <a:xfrm>
            <a:off x="2699791" y="1851669"/>
            <a:ext cx="6444209" cy="1440161"/>
          </a:xfrm>
          <a:prstGeom prst="rect">
            <a:avLst/>
          </a:prstGeom>
          <a:solidFill>
            <a:srgbClr val="0DD2D9"/>
          </a:solidFill>
          <a:ln w="12700">
            <a:miter lim="400000"/>
          </a:ln>
        </p:spPr>
        <p:txBody>
          <a:bodyPr lIns="45719" rIns="45719" anchor="ctr"/>
          <a:lstStyle/>
          <a:p>
            <a:pPr algn="ctr">
              <a:defRPr sz="1800">
                <a:solidFill>
                  <a:srgbClr val="FFFFFF"/>
                </a:solidFill>
              </a:defRPr>
            </a:pPr>
          </a:p>
        </p:txBody>
      </p:sp>
      <p:sp>
        <p:nvSpPr>
          <p:cNvPr id="33" name="Shape 17"/>
          <p:cNvSpPr/>
          <p:nvPr/>
        </p:nvSpPr>
        <p:spPr>
          <a:xfrm>
            <a:off x="-1" y="0"/>
            <a:ext cx="1619673" cy="5143500"/>
          </a:xfrm>
          <a:prstGeom prst="rect">
            <a:avLst/>
          </a:prstGeom>
          <a:gradFill>
            <a:gsLst>
              <a:gs pos="0">
                <a:srgbClr val="EAEAEA"/>
              </a:gs>
              <a:gs pos="42000">
                <a:srgbClr val="EEEEEE"/>
              </a:gs>
              <a:gs pos="100000">
                <a:srgbClr val="FFFFFF"/>
              </a:gs>
            </a:gsLst>
          </a:gradFill>
          <a:ln w="12700">
            <a:miter lim="400000"/>
          </a:ln>
        </p:spPr>
        <p:txBody>
          <a:bodyPr lIns="45719" rIns="45719" anchor="ctr"/>
          <a:lstStyle/>
          <a:p>
            <a:pPr algn="ctr">
              <a:defRPr sz="1800">
                <a:solidFill>
                  <a:srgbClr val="FFFFFF"/>
                </a:solidFill>
              </a:defRPr>
            </a:pPr>
          </a:p>
        </p:txBody>
      </p:sp>
      <p:sp>
        <p:nvSpPr>
          <p:cNvPr id="34" name="Shape 18"/>
          <p:cNvSpPr/>
          <p:nvPr/>
        </p:nvSpPr>
        <p:spPr>
          <a:xfrm>
            <a:off x="711745" y="4952174"/>
            <a:ext cx="8432256" cy="1"/>
          </a:xfrm>
          <a:prstGeom prst="line">
            <a:avLst/>
          </a:prstGeom>
          <a:ln w="12700">
            <a:solidFill>
              <a:srgbClr val="0DD2D9"/>
            </a:solidFill>
          </a:ln>
        </p:spPr>
        <p:txBody>
          <a:bodyPr lIns="45719" rIns="45719"/>
          <a:lstStyle/>
          <a:p>
            <a:pPr/>
          </a:p>
        </p:txBody>
      </p:sp>
      <p:pic>
        <p:nvPicPr>
          <p:cNvPr id="35" name="Shape 19" descr="Shape 19"/>
          <p:cNvPicPr>
            <a:picLocks noChangeAspect="1"/>
          </p:cNvPicPr>
          <p:nvPr/>
        </p:nvPicPr>
        <p:blipFill>
          <a:blip r:embed="rId2">
            <a:extLst/>
          </a:blip>
          <a:stretch>
            <a:fillRect/>
          </a:stretch>
        </p:blipFill>
        <p:spPr>
          <a:xfrm>
            <a:off x="168020" y="3332174"/>
            <a:ext cx="1087451" cy="1620001"/>
          </a:xfrm>
          <a:prstGeom prst="rect">
            <a:avLst/>
          </a:prstGeom>
          <a:ln w="12700">
            <a:miter lim="400000"/>
          </a:ln>
        </p:spPr>
      </p:pic>
      <p:sp>
        <p:nvSpPr>
          <p:cNvPr id="36" name="Shape 20"/>
          <p:cNvSpPr/>
          <p:nvPr/>
        </p:nvSpPr>
        <p:spPr>
          <a:xfrm>
            <a:off x="-1" y="195485"/>
            <a:ext cx="9144001" cy="1"/>
          </a:xfrm>
          <a:prstGeom prst="line">
            <a:avLst/>
          </a:prstGeom>
          <a:ln w="12700">
            <a:solidFill>
              <a:srgbClr val="0DD2D9"/>
            </a:solidFill>
          </a:ln>
        </p:spPr>
        <p:txBody>
          <a:bodyPr lIns="45719" rIns="45719"/>
          <a:lstStyle/>
          <a:p>
            <a:pP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44" name="Shape 26"/>
          <p:cNvSpPr/>
          <p:nvPr/>
        </p:nvSpPr>
        <p:spPr>
          <a:xfrm>
            <a:off x="0" y="0"/>
            <a:ext cx="9108506" cy="864000"/>
          </a:xfrm>
          <a:prstGeom prst="rect">
            <a:avLst/>
          </a:prstGeom>
          <a:gradFill>
            <a:gsLst>
              <a:gs pos="0">
                <a:srgbClr val="EFEFEF"/>
              </a:gs>
              <a:gs pos="100000">
                <a:srgbClr val="FFFFFF"/>
              </a:gs>
            </a:gsLst>
          </a:gradFill>
          <a:ln w="12700">
            <a:miter lim="400000"/>
          </a:ln>
        </p:spPr>
        <p:txBody>
          <a:bodyPr lIns="45719" rIns="45719" anchor="ctr"/>
          <a:lstStyle/>
          <a:p>
            <a:pPr algn="ctr">
              <a:defRPr b="1" sz="3600">
                <a:solidFill>
                  <a:srgbClr val="FFFFFF"/>
                </a:solidFill>
              </a:defRPr>
            </a:pPr>
          </a:p>
        </p:txBody>
      </p:sp>
      <p:sp>
        <p:nvSpPr>
          <p:cNvPr id="45" name="Title Text"/>
          <p:cNvSpPr txBox="1"/>
          <p:nvPr>
            <p:ph type="title"/>
          </p:nvPr>
        </p:nvSpPr>
        <p:spPr>
          <a:xfrm>
            <a:off x="0" y="25734"/>
            <a:ext cx="9144000" cy="776532"/>
          </a:xfrm>
          <a:prstGeom prst="rect">
            <a:avLst/>
          </a:prstGeom>
        </p:spPr>
        <p:txBody>
          <a:bodyPr/>
          <a:lstStyle/>
          <a:p>
            <a:pPr/>
            <a:r>
              <a:t>Title Text</a:t>
            </a:r>
          </a:p>
        </p:txBody>
      </p:sp>
      <p:pic>
        <p:nvPicPr>
          <p:cNvPr id="46" name="Shape 28" descr="Shape 28"/>
          <p:cNvPicPr>
            <a:picLocks noChangeAspect="1"/>
          </p:cNvPicPr>
          <p:nvPr/>
        </p:nvPicPr>
        <p:blipFill>
          <a:blip r:embed="rId2">
            <a:extLst/>
          </a:blip>
          <a:stretch>
            <a:fillRect/>
          </a:stretch>
        </p:blipFill>
        <p:spPr>
          <a:xfrm>
            <a:off x="8522681" y="105782"/>
            <a:ext cx="477241" cy="710957"/>
          </a:xfrm>
          <a:prstGeom prst="rect">
            <a:avLst/>
          </a:prstGeom>
          <a:ln w="12700">
            <a:miter lim="400000"/>
          </a:ln>
        </p:spPr>
      </p:pic>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Picture with Caption">
    <p:spTree>
      <p:nvGrpSpPr>
        <p:cNvPr id="1" name=""/>
        <p:cNvGrpSpPr/>
        <p:nvPr/>
      </p:nvGrpSpPr>
      <p:grpSpPr>
        <a:xfrm>
          <a:off x="0" y="0"/>
          <a:ext cx="0" cy="0"/>
          <a:chOff x="0" y="0"/>
          <a:chExt cx="0" cy="0"/>
        </a:xfrm>
      </p:grpSpPr>
      <p:sp>
        <p:nvSpPr>
          <p:cNvPr id="54" name="Shape 44"/>
          <p:cNvSpPr/>
          <p:nvPr>
            <p:ph type="pic" sz="half" idx="21"/>
          </p:nvPr>
        </p:nvSpPr>
        <p:spPr>
          <a:xfrm>
            <a:off x="2555775" y="1263998"/>
            <a:ext cx="2772001" cy="3456000"/>
          </a:xfrm>
          <a:prstGeom prst="rect">
            <a:avLst/>
          </a:prstGeom>
        </p:spPr>
        <p:txBody>
          <a:bodyPr lIns="91439" rIns="91439"/>
          <a:lstStyle/>
          <a:p>
            <a:pPr/>
          </a:p>
        </p:txBody>
      </p:sp>
      <p:sp>
        <p:nvSpPr>
          <p:cNvPr id="55" name="Shape 45"/>
          <p:cNvSpPr/>
          <p:nvPr/>
        </p:nvSpPr>
        <p:spPr>
          <a:xfrm>
            <a:off x="733752" y="1263998"/>
            <a:ext cx="1835775" cy="1728193"/>
          </a:xfrm>
          <a:prstGeom prst="rect">
            <a:avLst/>
          </a:prstGeom>
          <a:solidFill>
            <a:srgbClr val="0DD2D9"/>
          </a:solidFill>
          <a:ln w="12700">
            <a:miter lim="400000"/>
          </a:ln>
        </p:spPr>
        <p:txBody>
          <a:bodyPr lIns="45719" rIns="45719" anchor="ctr"/>
          <a:lstStyle/>
          <a:p>
            <a:pPr algn="ctr">
              <a:defRPr sz="1800">
                <a:solidFill>
                  <a:srgbClr val="FFFFFF"/>
                </a:solidFill>
              </a:defRPr>
            </a:pPr>
          </a:p>
        </p:txBody>
      </p:sp>
      <p:sp>
        <p:nvSpPr>
          <p:cNvPr id="56" name="Shape 46"/>
          <p:cNvSpPr/>
          <p:nvPr/>
        </p:nvSpPr>
        <p:spPr>
          <a:xfrm>
            <a:off x="733752" y="2991805"/>
            <a:ext cx="1835775" cy="1728193"/>
          </a:xfrm>
          <a:prstGeom prst="rect">
            <a:avLst/>
          </a:prstGeom>
          <a:solidFill>
            <a:srgbClr val="BFBFBF"/>
          </a:solidFill>
          <a:ln w="12700">
            <a:miter lim="400000"/>
          </a:ln>
        </p:spPr>
        <p:txBody>
          <a:bodyPr lIns="45719" rIns="45719" anchor="ctr"/>
          <a:lstStyle/>
          <a:p>
            <a:pPr algn="ctr">
              <a:defRPr sz="1800">
                <a:solidFill>
                  <a:srgbClr val="FFFFFF"/>
                </a:solidFill>
              </a:defRPr>
            </a:pPr>
          </a:p>
        </p:txBody>
      </p:sp>
      <p:sp>
        <p:nvSpPr>
          <p:cNvPr id="57" name="Shape 47"/>
          <p:cNvSpPr/>
          <p:nvPr/>
        </p:nvSpPr>
        <p:spPr>
          <a:xfrm>
            <a:off x="0" y="0"/>
            <a:ext cx="9108506" cy="864000"/>
          </a:xfrm>
          <a:prstGeom prst="rect">
            <a:avLst/>
          </a:prstGeom>
          <a:gradFill>
            <a:gsLst>
              <a:gs pos="0">
                <a:srgbClr val="EFEFEF"/>
              </a:gs>
              <a:gs pos="100000">
                <a:srgbClr val="FFFFFF"/>
              </a:gs>
            </a:gsLst>
          </a:gradFill>
          <a:ln w="12700">
            <a:miter lim="400000"/>
          </a:ln>
        </p:spPr>
        <p:txBody>
          <a:bodyPr lIns="45719" rIns="45719" anchor="ctr"/>
          <a:lstStyle/>
          <a:p>
            <a:pPr algn="ctr">
              <a:defRPr b="1" sz="3600">
                <a:solidFill>
                  <a:srgbClr val="FFFFFF"/>
                </a:solidFill>
              </a:defRPr>
            </a:pPr>
          </a:p>
        </p:txBody>
      </p:sp>
      <p:sp>
        <p:nvSpPr>
          <p:cNvPr id="58" name="Title Text"/>
          <p:cNvSpPr txBox="1"/>
          <p:nvPr>
            <p:ph type="title"/>
          </p:nvPr>
        </p:nvSpPr>
        <p:spPr>
          <a:xfrm>
            <a:off x="0" y="25734"/>
            <a:ext cx="9144000" cy="776532"/>
          </a:xfrm>
          <a:prstGeom prst="rect">
            <a:avLst/>
          </a:prstGeom>
        </p:spPr>
        <p:txBody>
          <a:bodyPr/>
          <a:lstStyle/>
          <a:p>
            <a:pPr/>
            <a:r>
              <a:t>Title Text</a:t>
            </a:r>
          </a:p>
        </p:txBody>
      </p:sp>
      <p:pic>
        <p:nvPicPr>
          <p:cNvPr id="59" name="Shape 49" descr="Shape 49"/>
          <p:cNvPicPr>
            <a:picLocks noChangeAspect="1"/>
          </p:cNvPicPr>
          <p:nvPr/>
        </p:nvPicPr>
        <p:blipFill>
          <a:blip r:embed="rId2">
            <a:extLst/>
          </a:blip>
          <a:stretch>
            <a:fillRect/>
          </a:stretch>
        </p:blipFill>
        <p:spPr>
          <a:xfrm>
            <a:off x="8522681" y="105782"/>
            <a:ext cx="477241" cy="710957"/>
          </a:xfrm>
          <a:prstGeom prst="rect">
            <a:avLst/>
          </a:prstGeom>
          <a:ln w="12700">
            <a:miter lim="400000"/>
          </a:ln>
        </p:spPr>
      </p:pic>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hape 11"/>
          <p:cNvSpPr/>
          <p:nvPr/>
        </p:nvSpPr>
        <p:spPr>
          <a:xfrm>
            <a:off x="-1" y="0"/>
            <a:ext cx="1619673" cy="5143500"/>
          </a:xfrm>
          <a:prstGeom prst="rect">
            <a:avLst/>
          </a:prstGeom>
          <a:gradFill>
            <a:gsLst>
              <a:gs pos="0">
                <a:srgbClr val="EAEAEA"/>
              </a:gs>
              <a:gs pos="42000">
                <a:srgbClr val="EEEEEE"/>
              </a:gs>
              <a:gs pos="100000">
                <a:srgbClr val="FFFFFF"/>
              </a:gs>
            </a:gsLst>
          </a:gradFill>
          <a:ln w="12700">
            <a:miter lim="400000"/>
          </a:ln>
        </p:spPr>
        <p:txBody>
          <a:bodyPr lIns="45719" rIns="45719" anchor="ctr"/>
          <a:lstStyle/>
          <a:p>
            <a:pPr algn="ctr">
              <a:defRPr sz="1800">
                <a:solidFill>
                  <a:srgbClr val="FFFFFF"/>
                </a:solidFill>
              </a:defRPr>
            </a:pPr>
          </a:p>
        </p:txBody>
      </p:sp>
      <p:sp>
        <p:nvSpPr>
          <p:cNvPr id="3" name="Title Text"/>
          <p:cNvSpPr txBox="1"/>
          <p:nvPr>
            <p:ph type="title"/>
          </p:nvPr>
        </p:nvSpPr>
        <p:spPr>
          <a:xfrm>
            <a:off x="1584000" y="25734"/>
            <a:ext cx="7560000" cy="77653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fontScale="100000" lnSpcReduction="0"/>
          </a:bodyPr>
          <a:lstStyle/>
          <a:p>
            <a:pPr/>
            <a:r>
              <a:t>Title Text</a:t>
            </a:r>
          </a:p>
        </p:txBody>
      </p:sp>
      <p:pic>
        <p:nvPicPr>
          <p:cNvPr id="4" name="Shape 13" descr="Shape 13"/>
          <p:cNvPicPr>
            <a:picLocks noChangeAspect="1"/>
          </p:cNvPicPr>
          <p:nvPr/>
        </p:nvPicPr>
        <p:blipFill>
          <a:blip r:embed="rId2">
            <a:extLst/>
          </a:blip>
          <a:stretch>
            <a:fillRect/>
          </a:stretch>
        </p:blipFill>
        <p:spPr>
          <a:xfrm>
            <a:off x="168020" y="3332174"/>
            <a:ext cx="1087451" cy="1620001"/>
          </a:xfrm>
          <a:prstGeom prst="rect">
            <a:avLst/>
          </a:prstGeom>
          <a:ln w="12700">
            <a:miter lim="400000"/>
          </a:ln>
        </p:spPr>
      </p:pic>
      <p:sp>
        <p:nvSpPr>
          <p:cNvPr id="5" name="Shape 14"/>
          <p:cNvSpPr/>
          <p:nvPr/>
        </p:nvSpPr>
        <p:spPr>
          <a:xfrm>
            <a:off x="711745" y="4952174"/>
            <a:ext cx="8432256" cy="1"/>
          </a:xfrm>
          <a:prstGeom prst="line">
            <a:avLst/>
          </a:prstGeom>
          <a:ln w="12700">
            <a:solidFill>
              <a:srgbClr val="0DD2D9"/>
            </a:solidFill>
          </a:ln>
        </p:spPr>
        <p:txBody>
          <a:bodyPr lIns="45719" rIns="45719"/>
          <a:lstStyle/>
          <a:p>
            <a:pPr/>
          </a:p>
        </p:txBody>
      </p:sp>
      <p:sp>
        <p:nvSpPr>
          <p:cNvPr id="6"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3F3F3F"/>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3F3F3F"/>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3F3F3F"/>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3F3F3F"/>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3F3F3F"/>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3F3F3F"/>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3F3F3F"/>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3F3F3F"/>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3F3F3F"/>
          </a:solidFill>
          <a:uFillTx/>
          <a:latin typeface="+mn-lt"/>
          <a:ea typeface="+mn-ea"/>
          <a:cs typeface="+mn-cs"/>
          <a:sym typeface="Arial"/>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g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Shape 122"/>
          <p:cNvSpPr txBox="1"/>
          <p:nvPr>
            <p:ph type="ctrTitle"/>
          </p:nvPr>
        </p:nvSpPr>
        <p:spPr>
          <a:xfrm>
            <a:off x="0" y="3241068"/>
            <a:ext cx="9144000" cy="1476390"/>
          </a:xfrm>
          <a:prstGeom prst="rect">
            <a:avLst/>
          </a:prstGeom>
        </p:spPr>
        <p:txBody>
          <a:bodyPr lIns="45699" tIns="45699" rIns="45699" bIns="45699" anchor="t"/>
          <a:lstStyle/>
          <a:p>
            <a:pPr defTabSz="877823">
              <a:defRPr sz="1919"/>
            </a:pPr>
            <a:br/>
            <a:br/>
            <a:r>
              <a:t>Модели за разработка на софтуер  - тестването като част от жизнения цикъл на разработката на приложението. Валидация и Верификация. Нива на тестване. Типове тестове</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Title 1"/>
          <p:cNvSpPr txBox="1"/>
          <p:nvPr>
            <p:ph type="title"/>
          </p:nvPr>
        </p:nvSpPr>
        <p:spPr>
          <a:xfrm>
            <a:off x="0" y="25734"/>
            <a:ext cx="9144000" cy="776532"/>
          </a:xfrm>
          <a:prstGeom prst="rect">
            <a:avLst/>
          </a:prstGeom>
        </p:spPr>
        <p:txBody>
          <a:bodyPr/>
          <a:lstStyle/>
          <a:p>
            <a:pPr/>
          </a:p>
        </p:txBody>
      </p:sp>
      <p:pic>
        <p:nvPicPr>
          <p:cNvPr id="137" name="Picture 2" descr="Picture 2"/>
          <p:cNvPicPr>
            <a:picLocks noChangeAspect="1"/>
          </p:cNvPicPr>
          <p:nvPr/>
        </p:nvPicPr>
        <p:blipFill>
          <a:blip r:embed="rId2">
            <a:extLst/>
          </a:blip>
          <a:stretch>
            <a:fillRect/>
          </a:stretch>
        </p:blipFill>
        <p:spPr>
          <a:xfrm>
            <a:off x="1259632" y="836253"/>
            <a:ext cx="6714020" cy="427118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Итеративно – инкрементални модели за разработка на софтуер „</a:t>
            </a:r>
            <a:r>
              <a:t>Agile” </a:t>
            </a:r>
            <a:br/>
          </a:p>
        </p:txBody>
      </p:sp>
      <p:sp>
        <p:nvSpPr>
          <p:cNvPr id="140" name="Shape 133"/>
          <p:cNvSpPr txBox="1"/>
          <p:nvPr/>
        </p:nvSpPr>
        <p:spPr>
          <a:xfrm>
            <a:off x="1593390" y="628658"/>
            <a:ext cx="6744714" cy="35062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1800">
                <a:solidFill>
                  <a:srgbClr val="0DD2D9"/>
                </a:solidFill>
              </a:defRPr>
            </a:lvl1pPr>
          </a:lstStyle>
          <a:p>
            <a:pPr/>
            <a:r>
              <a:t>Agile</a:t>
            </a:r>
          </a:p>
        </p:txBody>
      </p:sp>
      <p:sp>
        <p:nvSpPr>
          <p:cNvPr id="141" name="Rectangle 2"/>
          <p:cNvSpPr txBox="1"/>
          <p:nvPr/>
        </p:nvSpPr>
        <p:spPr>
          <a:xfrm>
            <a:off x="1625154" y="995032"/>
            <a:ext cx="6573534" cy="12048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a:pPr>
            <a:r>
              <a:t>При итеративно- инкременталните модели проектът се разбива на серия от инкременти, всеко от които доставя част от функционалността на целия проект. Изискванията са приоритизирани и доставени в определен ред, така че да се постигне първоначално поставената цел на инкремента. В някои ( но не във всички) версии на този модел , всеки по-подпроект (инкремент) следва мини </a:t>
            </a:r>
            <a:r>
              <a:t>V-model</a:t>
            </a:r>
            <a:r>
              <a:t> със свой собствен дизайн,   писане на код и тест фази.</a:t>
            </a:r>
          </a:p>
          <a:p>
            <a:pPr>
              <a:defRPr sz="1000"/>
            </a:pPr>
            <a:r>
              <a:t>На края на инкремента може да се направи  или не доставка на клиента . Дори ако се реши, че няма да се прави доставка, продуктът трябва да е в състояние годно за доставка (</a:t>
            </a:r>
            <a:r>
              <a:t>potentially shippable). </a:t>
            </a:r>
          </a:p>
          <a:p>
            <a:pPr>
              <a:defRPr sz="1000"/>
            </a:pPr>
            <a:r>
              <a:t> </a:t>
            </a:r>
          </a:p>
        </p:txBody>
      </p:sp>
      <p:sp>
        <p:nvSpPr>
          <p:cNvPr id="142" name="TextBox 3"/>
          <p:cNvSpPr txBox="1"/>
          <p:nvPr/>
        </p:nvSpPr>
        <p:spPr>
          <a:xfrm>
            <a:off x="5337800" y="2355725"/>
            <a:ext cx="3137692" cy="78578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000"/>
            </a:pPr>
            <a:r>
              <a:t>Популярни методологии ,следващи този модел са:</a:t>
            </a:r>
            <a:r>
              <a:t> </a:t>
            </a:r>
          </a:p>
          <a:p>
            <a:pPr>
              <a:defRPr sz="1000"/>
            </a:pPr>
            <a:r>
              <a:t>RAD (Rapid Application Development), </a:t>
            </a:r>
          </a:p>
          <a:p>
            <a:pPr>
              <a:defRPr sz="1000"/>
            </a:pPr>
            <a:r>
              <a:t>RUP( Rational Unified Process), </a:t>
            </a:r>
          </a:p>
          <a:p>
            <a:pPr>
              <a:defRPr sz="1000"/>
            </a:pPr>
            <a:r>
              <a:t>Agile development (SCRUM) . </a:t>
            </a:r>
          </a:p>
        </p:txBody>
      </p:sp>
      <p:pic>
        <p:nvPicPr>
          <p:cNvPr id="143" name="Picture 5" descr="Picture 5"/>
          <p:cNvPicPr>
            <a:picLocks noChangeAspect="1"/>
          </p:cNvPicPr>
          <p:nvPr/>
        </p:nvPicPr>
        <p:blipFill>
          <a:blip r:embed="rId2">
            <a:extLst/>
          </a:blip>
          <a:stretch>
            <a:fillRect/>
          </a:stretch>
        </p:blipFill>
        <p:spPr>
          <a:xfrm>
            <a:off x="1475655" y="2283717"/>
            <a:ext cx="4716017" cy="235800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itle 1"/>
          <p:cNvSpPr txBox="1"/>
          <p:nvPr>
            <p:ph type="title"/>
          </p:nvPr>
        </p:nvSpPr>
        <p:spPr>
          <a:xfrm>
            <a:off x="1584000" y="25734"/>
            <a:ext cx="7560000" cy="776532"/>
          </a:xfrm>
          <a:prstGeom prst="rect">
            <a:avLst/>
          </a:prstGeom>
        </p:spPr>
        <p:txBody>
          <a:bodyPr/>
          <a:lstStyle/>
          <a:p>
            <a:pPr/>
          </a:p>
        </p:txBody>
      </p:sp>
      <p:pic>
        <p:nvPicPr>
          <p:cNvPr id="146" name="Picture 2" descr="Picture 2"/>
          <p:cNvPicPr>
            <a:picLocks noChangeAspect="1"/>
          </p:cNvPicPr>
          <p:nvPr/>
        </p:nvPicPr>
        <p:blipFill>
          <a:blip r:embed="rId2">
            <a:extLst/>
          </a:blip>
          <a:stretch>
            <a:fillRect/>
          </a:stretch>
        </p:blipFill>
        <p:spPr>
          <a:xfrm>
            <a:off x="1584000" y="987574"/>
            <a:ext cx="7295098" cy="356272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Итеративно – инкрементални модели за разработка на софтуер „</a:t>
            </a:r>
            <a:r>
              <a:t>Agile” </a:t>
            </a:r>
            <a:br/>
          </a:p>
        </p:txBody>
      </p:sp>
      <p:sp>
        <p:nvSpPr>
          <p:cNvPr id="149" name="Shape 133"/>
          <p:cNvSpPr txBox="1"/>
          <p:nvPr/>
        </p:nvSpPr>
        <p:spPr>
          <a:xfrm>
            <a:off x="1593390" y="628658"/>
            <a:ext cx="6744714" cy="43702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2400">
                <a:solidFill>
                  <a:srgbClr val="0DD2D9"/>
                </a:solidFill>
              </a:defRPr>
            </a:pPr>
            <a:r>
              <a:t>Agile  - </a:t>
            </a:r>
            <a:r>
              <a:t>ползи за тестването</a:t>
            </a:r>
          </a:p>
        </p:txBody>
      </p:sp>
      <p:sp>
        <p:nvSpPr>
          <p:cNvPr id="150" name="Rectangle 2"/>
          <p:cNvSpPr txBox="1"/>
          <p:nvPr/>
        </p:nvSpPr>
        <p:spPr>
          <a:xfrm>
            <a:off x="1625154" y="1635646"/>
            <a:ext cx="6573534" cy="24113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buSzPct val="100000"/>
              <a:buFont typeface="Arial"/>
              <a:buChar char="•"/>
              <a:defRPr sz="2000"/>
            </a:pPr>
            <a:r>
              <a:t>Рисковете са анализирани и елиминирани в началните фази на проекта. След това те се ревизират във всеки инкремент</a:t>
            </a:r>
          </a:p>
          <a:p>
            <a:pPr marL="171450" indent="-171450">
              <a:buSzPct val="100000"/>
              <a:buFont typeface="Arial"/>
              <a:buChar char="•"/>
              <a:defRPr sz="2000"/>
            </a:pPr>
            <a:r>
              <a:t>Плановете са ревизират и променят след всеки инкремент</a:t>
            </a:r>
          </a:p>
          <a:p>
            <a:pPr marL="171450" indent="-171450">
              <a:buSzPct val="100000"/>
              <a:buFont typeface="Arial"/>
              <a:buChar char="•"/>
              <a:defRPr sz="2000"/>
            </a:pPr>
            <a:r>
              <a:t>Могат да бъдат добавени инкременти изцяло фокусирани върху качеството, ако е необходимо</a:t>
            </a:r>
            <a:r>
              <a:rPr sz="1000"/>
              <a:t>.</a:t>
            </a:r>
            <a:endParaRPr sz="1000"/>
          </a:p>
          <a:p>
            <a:pPr>
              <a:defRPr sz="1000"/>
            </a:pPr>
          </a:p>
          <a:p>
            <a:pPr>
              <a:defRPr sz="1000"/>
            </a:pPr>
            <a:r>
              <a: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Тестването в жизнения цикъл на приложението</a:t>
            </a:r>
            <a:br/>
          </a:p>
        </p:txBody>
      </p:sp>
      <p:sp>
        <p:nvSpPr>
          <p:cNvPr id="153" name="Shape 133"/>
          <p:cNvSpPr txBox="1"/>
          <p:nvPr/>
        </p:nvSpPr>
        <p:spPr>
          <a:xfrm>
            <a:off x="1539563" y="634015"/>
            <a:ext cx="6744714" cy="95939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000">
                <a:solidFill>
                  <a:srgbClr val="0DD2D9"/>
                </a:solidFill>
              </a:defRPr>
            </a:lvl1pPr>
          </a:lstStyle>
          <a:p>
            <a:pPr/>
            <a:r>
              <a:t>Който и модел за разработка на софтуера да се избере, доброто тестване има няколко характеристики: </a:t>
            </a:r>
          </a:p>
        </p:txBody>
      </p:sp>
      <p:sp>
        <p:nvSpPr>
          <p:cNvPr id="154" name="Rectangle 2"/>
          <p:cNvSpPr txBox="1"/>
          <p:nvPr/>
        </p:nvSpPr>
        <p:spPr>
          <a:xfrm>
            <a:off x="1625153" y="1851669"/>
            <a:ext cx="6573534" cy="2766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buSzPct val="100000"/>
              <a:buFont typeface="Arial"/>
              <a:buChar char="•"/>
              <a:defRPr sz="1800"/>
            </a:pPr>
            <a:r>
              <a:t>За всяка дейност по разработката, има съответстваща дейност по тестването </a:t>
            </a:r>
          </a:p>
          <a:p>
            <a:pPr marL="171450" indent="-171450">
              <a:buSzPct val="100000"/>
              <a:buFont typeface="Arial"/>
              <a:buChar char="•"/>
              <a:defRPr sz="1800"/>
            </a:pPr>
            <a:r>
              <a:t>Всяко ниво на тестване има цели, специфични за нивото</a:t>
            </a:r>
          </a:p>
          <a:p>
            <a:pPr marL="171450" indent="-171450">
              <a:buSzPct val="100000"/>
              <a:buFont typeface="Arial"/>
              <a:buChar char="•"/>
              <a:defRPr sz="1800"/>
            </a:pPr>
            <a:r>
              <a:t>Анализите и дизайна на тестовете за дадено ниво трябва да започнат със съответстващото ниво от разработката</a:t>
            </a:r>
          </a:p>
          <a:p>
            <a:pPr marL="171450" indent="-171450">
              <a:buSzPct val="100000"/>
              <a:buFont typeface="Arial"/>
              <a:buChar char="•"/>
              <a:defRPr sz="1800"/>
            </a:pPr>
            <a:r>
              <a:t>Екипът, който ще извърши тестването трябва да е включен и работи активно от момента, в който черновите или първите версии на документацията са достъпни за екипите по разработката. </a:t>
            </a:r>
          </a:p>
          <a:p>
            <a:pPr>
              <a:defRPr sz="1000"/>
            </a:pPr>
          </a:p>
          <a:p>
            <a:pPr>
              <a:defRPr sz="1000"/>
            </a:pPr>
            <a:r>
              <a:t>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202"/>
          <p:cNvSpPr txBox="1"/>
          <p:nvPr>
            <p:ph type="title"/>
          </p:nvPr>
        </p:nvSpPr>
        <p:spPr>
          <a:xfrm>
            <a:off x="0" y="25734"/>
            <a:ext cx="9144000" cy="776532"/>
          </a:xfrm>
          <a:prstGeom prst="rect">
            <a:avLst/>
          </a:prstGeom>
        </p:spPr>
        <p:txBody>
          <a:bodyPr lIns="45699" tIns="45699" rIns="45699" bIns="45699"/>
          <a:lstStyle/>
          <a:p>
            <a:pPr/>
            <a:r>
              <a:t> </a:t>
            </a:r>
            <a:r>
              <a:t>Нива на тестване </a:t>
            </a:r>
            <a:r>
              <a:t>(Test levels</a:t>
            </a:r>
            <a:r>
              <a:t>)</a:t>
            </a:r>
          </a:p>
        </p:txBody>
      </p:sp>
      <p:sp>
        <p:nvSpPr>
          <p:cNvPr id="157" name="Shape 205"/>
          <p:cNvSpPr/>
          <p:nvPr/>
        </p:nvSpPr>
        <p:spPr>
          <a:xfrm>
            <a:off x="719139" y="1173945"/>
            <a:ext cx="609225" cy="609225"/>
          </a:xfrm>
          <a:prstGeom prst="ellipse">
            <a:avLst/>
          </a:prstGeom>
          <a:solidFill>
            <a:srgbClr val="0DD2D9"/>
          </a:solidFill>
          <a:ln w="12700">
            <a:miter lim="400000"/>
          </a:ln>
        </p:spPr>
        <p:txBody>
          <a:bodyPr lIns="45719" rIns="45719" anchor="ctr"/>
          <a:lstStyle/>
          <a:p>
            <a:pPr algn="ctr">
              <a:defRPr sz="1800">
                <a:solidFill>
                  <a:srgbClr val="FFFFFF"/>
                </a:solidFill>
              </a:defRPr>
            </a:pPr>
          </a:p>
        </p:txBody>
      </p:sp>
      <p:sp>
        <p:nvSpPr>
          <p:cNvPr id="158" name="Shape 209"/>
          <p:cNvSpPr/>
          <p:nvPr/>
        </p:nvSpPr>
        <p:spPr>
          <a:xfrm rot="2700000">
            <a:off x="907625" y="1270367"/>
            <a:ext cx="232251" cy="416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2"/>
                </a:cubicBezTo>
                <a:cubicBezTo>
                  <a:pt x="14277" y="9088"/>
                  <a:pt x="13156" y="9965"/>
                  <a:pt x="13110" y="10796"/>
                </a:cubicBezTo>
                <a:cubicBezTo>
                  <a:pt x="13141" y="11525"/>
                  <a:pt x="14300" y="12602"/>
                  <a:pt x="16464" y="12611"/>
                </a:cubicBezTo>
                <a:cubicBezTo>
                  <a:pt x="19082" y="12461"/>
                  <a:pt x="18698" y="11744"/>
                  <a:pt x="21600" y="11809"/>
                </a:cubicBezTo>
                <a:lnTo>
                  <a:pt x="21600" y="16837"/>
                </a:lnTo>
                <a:lnTo>
                  <a:pt x="12611" y="16837"/>
                </a:lnTo>
                <a:cubicBezTo>
                  <a:pt x="12479" y="18485"/>
                  <a:pt x="13776" y="18260"/>
                  <a:pt x="14046" y="19729"/>
                </a:cubicBezTo>
                <a:cubicBezTo>
                  <a:pt x="14031" y="20937"/>
                  <a:pt x="12100" y="21583"/>
                  <a:pt x="10793" y="21600"/>
                </a:cubicBezTo>
                <a:cubicBezTo>
                  <a:pt x="9304" y="21574"/>
                  <a:pt x="7731" y="20949"/>
                  <a:pt x="7595" y="19935"/>
                </a:cubicBezTo>
                <a:cubicBezTo>
                  <a:pt x="7250" y="18666"/>
                  <a:pt x="9161" y="18348"/>
                  <a:pt x="8639" y="16837"/>
                </a:cubicBezTo>
                <a:lnTo>
                  <a:pt x="0" y="16837"/>
                </a:lnTo>
                <a:lnTo>
                  <a:pt x="0" y="11893"/>
                </a:lnTo>
                <a:cubicBezTo>
                  <a:pt x="2766" y="11581"/>
                  <a:pt x="3326" y="12666"/>
                  <a:pt x="5619" y="12471"/>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3" y="1870"/>
                </a:cubicBezTo>
                <a:cubicBezTo>
                  <a:pt x="7569" y="663"/>
                  <a:pt x="9499" y="17"/>
                  <a:pt x="10807" y="0"/>
                </a:cubicBezTo>
                <a:close/>
              </a:path>
            </a:pathLst>
          </a:custGeom>
          <a:solidFill>
            <a:srgbClr val="FFFFFF"/>
          </a:solidFill>
          <a:ln w="12700">
            <a:miter lim="400000"/>
          </a:ln>
        </p:spPr>
        <p:txBody>
          <a:bodyPr lIns="45719" rIns="45719" anchor="ctr"/>
          <a:lstStyle/>
          <a:p>
            <a:pPr algn="ctr">
              <a:defRPr sz="1800">
                <a:solidFill>
                  <a:srgbClr val="FFFFFF"/>
                </a:solidFill>
              </a:defRPr>
            </a:pPr>
          </a:p>
        </p:txBody>
      </p:sp>
      <p:sp>
        <p:nvSpPr>
          <p:cNvPr id="159" name="Shape 226"/>
          <p:cNvSpPr txBox="1"/>
          <p:nvPr/>
        </p:nvSpPr>
        <p:spPr>
          <a:xfrm>
            <a:off x="1528460" y="1376945"/>
            <a:ext cx="2738808" cy="31335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600">
                <a:solidFill>
                  <a:srgbClr val="3F3F3F"/>
                </a:solidFill>
              </a:defRPr>
            </a:lvl1pPr>
          </a:lstStyle>
          <a:p>
            <a:pPr/>
            <a:r>
              <a:t>Component/Unit Testing</a:t>
            </a:r>
          </a:p>
        </p:txBody>
      </p:sp>
      <p:sp>
        <p:nvSpPr>
          <p:cNvPr id="160" name="Shape 205"/>
          <p:cNvSpPr/>
          <p:nvPr/>
        </p:nvSpPr>
        <p:spPr>
          <a:xfrm>
            <a:off x="719139" y="1915728"/>
            <a:ext cx="609225" cy="609225"/>
          </a:xfrm>
          <a:prstGeom prst="ellipse">
            <a:avLst/>
          </a:prstGeom>
          <a:solidFill>
            <a:srgbClr val="0DD2D9"/>
          </a:solidFill>
          <a:ln w="12700">
            <a:miter lim="400000"/>
          </a:ln>
        </p:spPr>
        <p:txBody>
          <a:bodyPr lIns="45719" rIns="45719" anchor="ctr"/>
          <a:lstStyle/>
          <a:p>
            <a:pPr algn="ctr">
              <a:defRPr sz="1800">
                <a:solidFill>
                  <a:srgbClr val="FFFFFF"/>
                </a:solidFill>
              </a:defRPr>
            </a:pPr>
          </a:p>
        </p:txBody>
      </p:sp>
      <p:sp>
        <p:nvSpPr>
          <p:cNvPr id="161" name="Shape 209"/>
          <p:cNvSpPr/>
          <p:nvPr/>
        </p:nvSpPr>
        <p:spPr>
          <a:xfrm rot="2700000">
            <a:off x="907625" y="2012149"/>
            <a:ext cx="232251" cy="416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2"/>
                </a:cubicBezTo>
                <a:cubicBezTo>
                  <a:pt x="14277" y="9088"/>
                  <a:pt x="13156" y="9965"/>
                  <a:pt x="13110" y="10796"/>
                </a:cubicBezTo>
                <a:cubicBezTo>
                  <a:pt x="13141" y="11525"/>
                  <a:pt x="14300" y="12602"/>
                  <a:pt x="16464" y="12611"/>
                </a:cubicBezTo>
                <a:cubicBezTo>
                  <a:pt x="19082" y="12461"/>
                  <a:pt x="18698" y="11744"/>
                  <a:pt x="21600" y="11809"/>
                </a:cubicBezTo>
                <a:lnTo>
                  <a:pt x="21600" y="16837"/>
                </a:lnTo>
                <a:lnTo>
                  <a:pt x="12611" y="16837"/>
                </a:lnTo>
                <a:cubicBezTo>
                  <a:pt x="12479" y="18485"/>
                  <a:pt x="13776" y="18260"/>
                  <a:pt x="14046" y="19729"/>
                </a:cubicBezTo>
                <a:cubicBezTo>
                  <a:pt x="14031" y="20937"/>
                  <a:pt x="12100" y="21583"/>
                  <a:pt x="10793" y="21600"/>
                </a:cubicBezTo>
                <a:cubicBezTo>
                  <a:pt x="9304" y="21574"/>
                  <a:pt x="7731" y="20949"/>
                  <a:pt x="7595" y="19935"/>
                </a:cubicBezTo>
                <a:cubicBezTo>
                  <a:pt x="7250" y="18666"/>
                  <a:pt x="9161" y="18348"/>
                  <a:pt x="8639" y="16837"/>
                </a:cubicBezTo>
                <a:lnTo>
                  <a:pt x="0" y="16837"/>
                </a:lnTo>
                <a:lnTo>
                  <a:pt x="0" y="11893"/>
                </a:lnTo>
                <a:cubicBezTo>
                  <a:pt x="2766" y="11581"/>
                  <a:pt x="3326" y="12666"/>
                  <a:pt x="5619" y="12471"/>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3" y="1870"/>
                </a:cubicBezTo>
                <a:cubicBezTo>
                  <a:pt x="7569" y="663"/>
                  <a:pt x="9499" y="17"/>
                  <a:pt x="10807" y="0"/>
                </a:cubicBezTo>
                <a:close/>
              </a:path>
            </a:pathLst>
          </a:custGeom>
          <a:solidFill>
            <a:srgbClr val="FFFFFF"/>
          </a:solidFill>
          <a:ln w="12700">
            <a:miter lim="400000"/>
          </a:ln>
        </p:spPr>
        <p:txBody>
          <a:bodyPr lIns="45719" rIns="45719" anchor="ctr"/>
          <a:lstStyle/>
          <a:p>
            <a:pPr algn="ctr">
              <a:defRPr sz="1800">
                <a:solidFill>
                  <a:srgbClr val="FFFFFF"/>
                </a:solidFill>
              </a:defRPr>
            </a:pPr>
          </a:p>
        </p:txBody>
      </p:sp>
      <p:sp>
        <p:nvSpPr>
          <p:cNvPr id="162" name="Shape 226"/>
          <p:cNvSpPr txBox="1"/>
          <p:nvPr/>
        </p:nvSpPr>
        <p:spPr>
          <a:xfrm>
            <a:off x="1528460" y="2118728"/>
            <a:ext cx="2738808" cy="31335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600">
                <a:solidFill>
                  <a:srgbClr val="3F3F3F"/>
                </a:solidFill>
              </a:defRPr>
            </a:lvl1pPr>
          </a:lstStyle>
          <a:p>
            <a:pPr/>
            <a:r>
              <a:t>Integration Testing</a:t>
            </a:r>
          </a:p>
        </p:txBody>
      </p:sp>
      <p:sp>
        <p:nvSpPr>
          <p:cNvPr id="163" name="Shape 205"/>
          <p:cNvSpPr/>
          <p:nvPr/>
        </p:nvSpPr>
        <p:spPr>
          <a:xfrm>
            <a:off x="719139" y="2699201"/>
            <a:ext cx="609225" cy="609225"/>
          </a:xfrm>
          <a:prstGeom prst="ellipse">
            <a:avLst/>
          </a:prstGeom>
          <a:solidFill>
            <a:srgbClr val="0DD2D9"/>
          </a:solidFill>
          <a:ln w="12700">
            <a:miter lim="400000"/>
          </a:ln>
        </p:spPr>
        <p:txBody>
          <a:bodyPr lIns="45719" rIns="45719" anchor="ctr"/>
          <a:lstStyle/>
          <a:p>
            <a:pPr algn="ctr">
              <a:defRPr sz="1800">
                <a:solidFill>
                  <a:srgbClr val="FFFFFF"/>
                </a:solidFill>
              </a:defRPr>
            </a:pPr>
          </a:p>
        </p:txBody>
      </p:sp>
      <p:sp>
        <p:nvSpPr>
          <p:cNvPr id="164" name="Shape 209"/>
          <p:cNvSpPr/>
          <p:nvPr/>
        </p:nvSpPr>
        <p:spPr>
          <a:xfrm rot="2700000">
            <a:off x="907625" y="2795622"/>
            <a:ext cx="232251" cy="416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2"/>
                </a:cubicBezTo>
                <a:cubicBezTo>
                  <a:pt x="14277" y="9088"/>
                  <a:pt x="13156" y="9965"/>
                  <a:pt x="13110" y="10796"/>
                </a:cubicBezTo>
                <a:cubicBezTo>
                  <a:pt x="13141" y="11525"/>
                  <a:pt x="14300" y="12602"/>
                  <a:pt x="16464" y="12611"/>
                </a:cubicBezTo>
                <a:cubicBezTo>
                  <a:pt x="19082" y="12461"/>
                  <a:pt x="18698" y="11744"/>
                  <a:pt x="21600" y="11809"/>
                </a:cubicBezTo>
                <a:lnTo>
                  <a:pt x="21600" y="16837"/>
                </a:lnTo>
                <a:lnTo>
                  <a:pt x="12611" y="16837"/>
                </a:lnTo>
                <a:cubicBezTo>
                  <a:pt x="12479" y="18485"/>
                  <a:pt x="13776" y="18260"/>
                  <a:pt x="14046" y="19729"/>
                </a:cubicBezTo>
                <a:cubicBezTo>
                  <a:pt x="14031" y="20937"/>
                  <a:pt x="12100" y="21583"/>
                  <a:pt x="10793" y="21600"/>
                </a:cubicBezTo>
                <a:cubicBezTo>
                  <a:pt x="9304" y="21574"/>
                  <a:pt x="7731" y="20949"/>
                  <a:pt x="7595" y="19935"/>
                </a:cubicBezTo>
                <a:cubicBezTo>
                  <a:pt x="7250" y="18666"/>
                  <a:pt x="9161" y="18348"/>
                  <a:pt x="8639" y="16837"/>
                </a:cubicBezTo>
                <a:lnTo>
                  <a:pt x="0" y="16837"/>
                </a:lnTo>
                <a:lnTo>
                  <a:pt x="0" y="11893"/>
                </a:lnTo>
                <a:cubicBezTo>
                  <a:pt x="2766" y="11581"/>
                  <a:pt x="3326" y="12666"/>
                  <a:pt x="5619" y="12471"/>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3" y="1870"/>
                </a:cubicBezTo>
                <a:cubicBezTo>
                  <a:pt x="7569" y="663"/>
                  <a:pt x="9499" y="17"/>
                  <a:pt x="10807" y="0"/>
                </a:cubicBezTo>
                <a:close/>
              </a:path>
            </a:pathLst>
          </a:custGeom>
          <a:solidFill>
            <a:srgbClr val="FFFFFF"/>
          </a:solidFill>
          <a:ln w="12700">
            <a:miter lim="400000"/>
          </a:ln>
        </p:spPr>
        <p:txBody>
          <a:bodyPr lIns="45719" rIns="45719" anchor="ctr"/>
          <a:lstStyle/>
          <a:p>
            <a:pPr algn="ctr">
              <a:defRPr sz="1800">
                <a:solidFill>
                  <a:srgbClr val="FFFFFF"/>
                </a:solidFill>
              </a:defRPr>
            </a:pPr>
          </a:p>
        </p:txBody>
      </p:sp>
      <p:sp>
        <p:nvSpPr>
          <p:cNvPr id="165" name="Shape 226"/>
          <p:cNvSpPr txBox="1"/>
          <p:nvPr/>
        </p:nvSpPr>
        <p:spPr>
          <a:xfrm>
            <a:off x="1528460" y="2902202"/>
            <a:ext cx="2738808" cy="31335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600">
                <a:solidFill>
                  <a:srgbClr val="3F3F3F"/>
                </a:solidFill>
              </a:defRPr>
            </a:lvl1pPr>
          </a:lstStyle>
          <a:p>
            <a:pPr/>
            <a:r>
              <a:t>System Testing</a:t>
            </a:r>
          </a:p>
        </p:txBody>
      </p:sp>
      <p:sp>
        <p:nvSpPr>
          <p:cNvPr id="166" name="Shape 205"/>
          <p:cNvSpPr/>
          <p:nvPr/>
        </p:nvSpPr>
        <p:spPr>
          <a:xfrm>
            <a:off x="719139" y="3460825"/>
            <a:ext cx="609225" cy="609225"/>
          </a:xfrm>
          <a:prstGeom prst="ellipse">
            <a:avLst/>
          </a:prstGeom>
          <a:solidFill>
            <a:srgbClr val="0DD2D9"/>
          </a:solidFill>
          <a:ln w="12700">
            <a:miter lim="400000"/>
          </a:ln>
        </p:spPr>
        <p:txBody>
          <a:bodyPr lIns="45719" rIns="45719" anchor="ctr"/>
          <a:lstStyle/>
          <a:p>
            <a:pPr algn="ctr">
              <a:defRPr sz="1800">
                <a:solidFill>
                  <a:srgbClr val="FFFFFF"/>
                </a:solidFill>
              </a:defRPr>
            </a:pPr>
          </a:p>
        </p:txBody>
      </p:sp>
      <p:sp>
        <p:nvSpPr>
          <p:cNvPr id="167" name="Shape 209"/>
          <p:cNvSpPr/>
          <p:nvPr/>
        </p:nvSpPr>
        <p:spPr>
          <a:xfrm rot="2700000">
            <a:off x="907625" y="3557246"/>
            <a:ext cx="232251" cy="416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2"/>
                </a:cubicBezTo>
                <a:cubicBezTo>
                  <a:pt x="14277" y="9088"/>
                  <a:pt x="13156" y="9965"/>
                  <a:pt x="13110" y="10796"/>
                </a:cubicBezTo>
                <a:cubicBezTo>
                  <a:pt x="13141" y="11525"/>
                  <a:pt x="14300" y="12602"/>
                  <a:pt x="16464" y="12611"/>
                </a:cubicBezTo>
                <a:cubicBezTo>
                  <a:pt x="19082" y="12461"/>
                  <a:pt x="18698" y="11744"/>
                  <a:pt x="21600" y="11809"/>
                </a:cubicBezTo>
                <a:lnTo>
                  <a:pt x="21600" y="16837"/>
                </a:lnTo>
                <a:lnTo>
                  <a:pt x="12611" y="16837"/>
                </a:lnTo>
                <a:cubicBezTo>
                  <a:pt x="12479" y="18485"/>
                  <a:pt x="13776" y="18260"/>
                  <a:pt x="14046" y="19729"/>
                </a:cubicBezTo>
                <a:cubicBezTo>
                  <a:pt x="14031" y="20937"/>
                  <a:pt x="12100" y="21583"/>
                  <a:pt x="10793" y="21600"/>
                </a:cubicBezTo>
                <a:cubicBezTo>
                  <a:pt x="9304" y="21574"/>
                  <a:pt x="7731" y="20949"/>
                  <a:pt x="7595" y="19935"/>
                </a:cubicBezTo>
                <a:cubicBezTo>
                  <a:pt x="7250" y="18666"/>
                  <a:pt x="9161" y="18348"/>
                  <a:pt x="8639" y="16837"/>
                </a:cubicBezTo>
                <a:lnTo>
                  <a:pt x="0" y="16837"/>
                </a:lnTo>
                <a:lnTo>
                  <a:pt x="0" y="11893"/>
                </a:lnTo>
                <a:cubicBezTo>
                  <a:pt x="2766" y="11581"/>
                  <a:pt x="3326" y="12666"/>
                  <a:pt x="5619" y="12471"/>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3" y="1870"/>
                </a:cubicBezTo>
                <a:cubicBezTo>
                  <a:pt x="7569" y="663"/>
                  <a:pt x="9499" y="17"/>
                  <a:pt x="10807" y="0"/>
                </a:cubicBezTo>
                <a:close/>
              </a:path>
            </a:pathLst>
          </a:custGeom>
          <a:solidFill>
            <a:srgbClr val="FFFFFF"/>
          </a:solidFill>
          <a:ln w="12700">
            <a:miter lim="400000"/>
          </a:ln>
        </p:spPr>
        <p:txBody>
          <a:bodyPr lIns="45719" rIns="45719" anchor="ctr"/>
          <a:lstStyle/>
          <a:p>
            <a:pPr algn="ctr">
              <a:defRPr sz="1800">
                <a:solidFill>
                  <a:srgbClr val="FFFFFF"/>
                </a:solidFill>
              </a:defRPr>
            </a:pPr>
          </a:p>
        </p:txBody>
      </p:sp>
      <p:sp>
        <p:nvSpPr>
          <p:cNvPr id="168" name="Shape 226"/>
          <p:cNvSpPr txBox="1"/>
          <p:nvPr/>
        </p:nvSpPr>
        <p:spPr>
          <a:xfrm>
            <a:off x="1528460" y="3663824"/>
            <a:ext cx="2738808" cy="31335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600">
                <a:solidFill>
                  <a:srgbClr val="3F3F3F"/>
                </a:solidFill>
              </a:defRPr>
            </a:lvl1pPr>
          </a:lstStyle>
          <a:p>
            <a:pPr/>
            <a:r>
              <a:t>User acceptance Testing</a:t>
            </a:r>
          </a:p>
        </p:txBody>
      </p:sp>
      <p:pic>
        <p:nvPicPr>
          <p:cNvPr id="169" name="Picture 3" descr="Picture 3"/>
          <p:cNvPicPr>
            <a:picLocks noChangeAspect="1"/>
          </p:cNvPicPr>
          <p:nvPr/>
        </p:nvPicPr>
        <p:blipFill>
          <a:blip r:embed="rId2">
            <a:extLst/>
          </a:blip>
          <a:stretch>
            <a:fillRect/>
          </a:stretch>
        </p:blipFill>
        <p:spPr>
          <a:xfrm>
            <a:off x="3923927" y="1689590"/>
            <a:ext cx="4848361" cy="211338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Component/unit testing</a:t>
            </a:r>
            <a:br/>
          </a:p>
        </p:txBody>
      </p:sp>
      <p:sp>
        <p:nvSpPr>
          <p:cNvPr id="172" name="Shape 133"/>
          <p:cNvSpPr txBox="1"/>
          <p:nvPr/>
        </p:nvSpPr>
        <p:spPr>
          <a:xfrm>
            <a:off x="1543879" y="483517"/>
            <a:ext cx="6744715" cy="88402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1800">
                <a:solidFill>
                  <a:srgbClr val="0DD2D9"/>
                </a:solidFill>
              </a:defRPr>
            </a:pPr>
            <a:r>
              <a:t>Какво е компонент? </a:t>
            </a:r>
          </a:p>
          <a:p>
            <a:pPr>
              <a:defRPr b="1" sz="1800">
                <a:solidFill>
                  <a:srgbClr val="0DD2D9"/>
                </a:solidFill>
              </a:defRPr>
            </a:pPr>
            <a:r>
              <a:t>Минимална единица код , която може да бъде тествана в изолация.</a:t>
            </a:r>
          </a:p>
        </p:txBody>
      </p:sp>
      <p:sp>
        <p:nvSpPr>
          <p:cNvPr id="173" name="Rectangle 2"/>
          <p:cNvSpPr txBox="1"/>
          <p:nvPr/>
        </p:nvSpPr>
        <p:spPr>
          <a:xfrm>
            <a:off x="1543874" y="1347613"/>
            <a:ext cx="6573534" cy="37194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a:pPr>
            <a:r>
              <a:t>Компонент могат да бъдат само няколко реда код, или пък метод,  дори програма , която съдържа хиляди редове код. </a:t>
            </a:r>
          </a:p>
          <a:p>
            <a:pPr>
              <a:defRPr sz="1000"/>
            </a:pPr>
          </a:p>
          <a:p>
            <a:pPr>
              <a:defRPr b="1" sz="1000"/>
            </a:pPr>
            <a:r>
              <a:t>Какво е </a:t>
            </a:r>
            <a:r>
              <a:t>component testing? </a:t>
            </a:r>
          </a:p>
          <a:p>
            <a:pPr>
              <a:defRPr b="1" sz="1000"/>
            </a:pPr>
            <a:r>
              <a:t>Процесът по тестването на отделни софтуерни компоненти</a:t>
            </a:r>
            <a:r>
              <a:t>. </a:t>
            </a:r>
          </a:p>
          <a:p>
            <a:pPr>
              <a:defRPr sz="1000"/>
            </a:pPr>
            <a:r>
              <a:t>Компонентното тестване е първата форма на тестване на кодът и обикновено се прави веднага след като той е написан. По своята природа компонентното тестване е строго техническо, за това се изисква високо техническо ниво на човекът , който ще го прави . Той трябва да познава добре кодът и неговите специфики. Най-често този вид тестване се прави от разработчиците, хората, които пишат кода. Най-добре е това да бъде самия автор на кода. </a:t>
            </a:r>
          </a:p>
          <a:p>
            <a:pPr>
              <a:defRPr sz="1000"/>
            </a:pPr>
            <a:r>
              <a:t>Понеже става дума за отделен компонент, човекът, който тества има нужда да постави този компонент в така наречения „ </a:t>
            </a:r>
            <a:r>
              <a:t>wrapper”</a:t>
            </a:r>
            <a:r>
              <a:t>, известен още като „</a:t>
            </a:r>
            <a:r>
              <a:t>harness</a:t>
            </a:r>
            <a:r>
              <a:t>“ или „</a:t>
            </a:r>
            <a:r>
              <a:t>driver</a:t>
            </a:r>
            <a:r>
              <a:t>“</a:t>
            </a:r>
            <a:r>
              <a:t>. </a:t>
            </a:r>
            <a:r>
              <a:t>Това може да са програми, написани специално за нуждите по тесването на дадения продукт или могат да бъдат платени или </a:t>
            </a:r>
            <a:r>
              <a:t>open-source </a:t>
            </a:r>
            <a:r>
              <a:t>програми.</a:t>
            </a:r>
          </a:p>
          <a:p>
            <a:pPr>
              <a:defRPr sz="1000"/>
            </a:pPr>
            <a:r>
              <a:t>„</a:t>
            </a:r>
            <a:r>
              <a:rPr b="1"/>
              <a:t>Test harness” </a:t>
            </a:r>
            <a:r>
              <a:rPr b="1"/>
              <a:t>понятието се среща още като „</a:t>
            </a:r>
            <a:r>
              <a:rPr b="1"/>
              <a:t>automated test framework</a:t>
            </a:r>
            <a:r>
              <a:t>”</a:t>
            </a:r>
            <a:r>
              <a:t> и представлява набор от софтуерни програми и данни, конфигурирани така че да изпълняват програма или компнент под ралични условия, с цел да се наблюдава поведенението й както и изходните резултати.  </a:t>
            </a:r>
          </a:p>
          <a:p>
            <a:pPr>
              <a:defRPr sz="1000"/>
            </a:pPr>
          </a:p>
          <a:p>
            <a:pPr>
              <a:defRPr b="1" sz="1000"/>
            </a:pPr>
            <a:r>
              <a:t>Популярни </a:t>
            </a:r>
            <a:r>
              <a:t>test frameworks</a:t>
            </a:r>
            <a:r>
              <a:t> в </a:t>
            </a:r>
            <a:r>
              <a:t>Java </a:t>
            </a:r>
            <a:r>
              <a:t>света са : </a:t>
            </a:r>
            <a:r>
              <a:t>Junit, TestNG, JWalk, JTest </a:t>
            </a:r>
            <a:r>
              <a:t>и др.</a:t>
            </a:r>
          </a:p>
          <a:p>
            <a:pPr>
              <a:defRPr sz="1000"/>
            </a:pPr>
            <a:r>
              <a:t>Един от възможните подходи към компонентното тестване е тестовете да се напишат преди написването на сътоветния компонент, Това се нарича </a:t>
            </a:r>
            <a:r>
              <a:rPr b="1"/>
              <a:t>test-first-approach</a:t>
            </a:r>
            <a:r>
              <a:t> </a:t>
            </a:r>
            <a:r>
              <a:t>или </a:t>
            </a:r>
            <a:r>
              <a:rPr b="1"/>
              <a:t>test-driven development. </a:t>
            </a:r>
          </a:p>
          <a:p>
            <a:pPr>
              <a:defRPr sz="1000"/>
            </a:pPr>
            <a:r>
              <a:t>Други термини , под които е известно компонентно тестване са</a:t>
            </a:r>
            <a:r>
              <a:t>: </a:t>
            </a:r>
            <a:r>
              <a:rPr b="1"/>
              <a:t>unit testing, module testing, program testing.</a:t>
            </a:r>
            <a:r>
              <a:t> </a:t>
            </a:r>
          </a:p>
          <a:p>
            <a:pPr>
              <a:defRPr sz="1000"/>
            </a:pPr>
          </a:p>
          <a:p>
            <a:pPr>
              <a:defRPr sz="1000"/>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Integration testing</a:t>
            </a:r>
            <a:br/>
          </a:p>
        </p:txBody>
      </p:sp>
      <p:sp>
        <p:nvSpPr>
          <p:cNvPr id="176" name="Shape 133"/>
          <p:cNvSpPr txBox="1"/>
          <p:nvPr/>
        </p:nvSpPr>
        <p:spPr>
          <a:xfrm>
            <a:off x="1515762" y="478480"/>
            <a:ext cx="6744715" cy="195082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1800">
                <a:solidFill>
                  <a:srgbClr val="0DD2D9"/>
                </a:solidFill>
              </a:defRPr>
            </a:pPr>
            <a:r>
              <a:t>Какво е integration testing? </a:t>
            </a:r>
          </a:p>
          <a:p>
            <a:pPr>
              <a:defRPr b="1" sz="1800">
                <a:solidFill>
                  <a:srgbClr val="0DD2D9"/>
                </a:solidFill>
              </a:defRPr>
            </a:pPr>
          </a:p>
          <a:p>
            <a:pPr>
              <a:defRPr b="1" sz="1800">
                <a:solidFill>
                  <a:srgbClr val="0DD2D9"/>
                </a:solidFill>
              </a:defRPr>
            </a:pPr>
            <a:r>
              <a:t>Тестване с цел откриване на дефекти в интерфейсите и във взаимодействието между вече интегрираните компоненти.</a:t>
            </a:r>
          </a:p>
          <a:p>
            <a:pPr>
              <a:defRPr b="1" sz="1800">
                <a:solidFill>
                  <a:srgbClr val="0DD2D9"/>
                </a:solidFill>
              </a:defRPr>
            </a:pPr>
          </a:p>
        </p:txBody>
      </p:sp>
      <p:pic>
        <p:nvPicPr>
          <p:cNvPr id="177" name="Picture 3" descr="Picture 3"/>
          <p:cNvPicPr>
            <a:picLocks noChangeAspect="0"/>
          </p:cNvPicPr>
          <p:nvPr/>
        </p:nvPicPr>
        <p:blipFill>
          <a:blip r:embed="rId2">
            <a:extLst/>
          </a:blip>
          <a:stretch>
            <a:fillRect/>
          </a:stretch>
        </p:blipFill>
        <p:spPr>
          <a:xfrm>
            <a:off x="2293915" y="1878146"/>
            <a:ext cx="4559301" cy="25654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Типове тестове в интеграция</a:t>
            </a:r>
            <a:br/>
          </a:p>
        </p:txBody>
      </p:sp>
      <p:sp>
        <p:nvSpPr>
          <p:cNvPr id="180" name="Rectangle 2"/>
          <p:cNvSpPr txBox="1"/>
          <p:nvPr/>
        </p:nvSpPr>
        <p:spPr>
          <a:xfrm>
            <a:off x="1377360" y="771550"/>
            <a:ext cx="6573534" cy="35400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pPr>
            <a:r>
              <a:t>Component integration testing</a:t>
            </a:r>
            <a:r>
              <a:t>:</a:t>
            </a:r>
          </a:p>
          <a:p>
            <a:pPr/>
          </a:p>
          <a:p>
            <a:pPr/>
            <a:r>
              <a:t>Процесът по разработката на софтуера почти винаги се базира на модуларен подход. Пишат се модули , който се свързват за да формират крайното приложение от стотици дори хиляди компоненти, които си взаимодействат.  Веднага след като компонентът е тестван в изолация  той трябва да бъде свързан или интегрират с другите компоненти и взаимодействието между тях трябва да бъде тествано. </a:t>
            </a:r>
          </a:p>
          <a:p>
            <a:pPr/>
            <a:r>
              <a:t>Този процес се нарича </a:t>
            </a:r>
            <a:r>
              <a:rPr b="1"/>
              <a:t>integration</a:t>
            </a:r>
            <a:r>
              <a:rPr b="1"/>
              <a:t> testing in the small</a:t>
            </a:r>
            <a:r>
              <a:t> </a:t>
            </a:r>
            <a:r>
              <a:t>или </a:t>
            </a:r>
            <a:r>
              <a:rPr b="1"/>
              <a:t>component integration testing </a:t>
            </a:r>
            <a:r>
              <a:rPr b="1"/>
              <a:t>. </a:t>
            </a:r>
            <a:r>
              <a:t>Целта на този вид тестване е да определи колко добре работят отделните компоненти заедно.  Така след като е извършено </a:t>
            </a:r>
            <a:r>
              <a:t>Unit </a:t>
            </a:r>
            <a:r>
              <a:t>тестване, два или повече от компонентите се свързват и тестват, като се добавят нови компоненти и тестовете се разширяват. С добавянето на повече компоненти , се формират под-системи , които могат да бъдат тествани , докато се формира цялата система.  Тъй като се изискват специални  инструменти </a:t>
            </a:r>
            <a:r>
              <a:t>: test harness, drivers</a:t>
            </a:r>
            <a:r>
              <a:t>, обикновено този вид тестване се прави от разработчиците.</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Типове тестове в интеграция</a:t>
            </a:r>
            <a:br/>
          </a:p>
        </p:txBody>
      </p:sp>
      <p:sp>
        <p:nvSpPr>
          <p:cNvPr id="183" name="Rectangle 2"/>
          <p:cNvSpPr txBox="1"/>
          <p:nvPr/>
        </p:nvSpPr>
        <p:spPr>
          <a:xfrm>
            <a:off x="1377360" y="771549"/>
            <a:ext cx="6573534" cy="35797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
            </a:pPr>
            <a:r>
              <a:t>System Integration testing </a:t>
            </a:r>
          </a:p>
          <a:p>
            <a:pPr>
              <a:defRPr sz="1000"/>
            </a:pPr>
            <a:r>
              <a:t>Този подтип на </a:t>
            </a:r>
            <a:r>
              <a:t>integration testing </a:t>
            </a:r>
            <a:r>
              <a:t> се нарича още</a:t>
            </a:r>
            <a:r>
              <a:rPr b="1"/>
              <a:t> </a:t>
            </a:r>
            <a:r>
              <a:rPr b="1"/>
              <a:t>integration testing in the large</a:t>
            </a:r>
            <a:r>
              <a:t>. </a:t>
            </a:r>
            <a:r>
              <a:t>Целта при  него е да се подложи на тестване ваимодействието между отделните системи в организацията или интеграцията на приложението с други системи извън компанията собственик на продукта. </a:t>
            </a:r>
          </a:p>
          <a:p>
            <a:pPr>
              <a:defRPr sz="1000"/>
            </a:pPr>
            <a:r>
              <a:t>Големите софтуерни приложения не работят в изолация . Те си ваимодействат в други системи и приложения , често написани на други програмни езици и със съвсем раличен жизнен цикъл. В допълнение всички те, без  изключение обработват едно единствено нещо – данни . След обработката им, тези данни могат да бъдат подадени на друга система или запазени в база данни.  Всичко това се прави с цел да се изпълни даден бизнес процес.  Веднага след като системата е тествана в изолация , тя трябва да се подлжи на тестване в интеграция с останалите системи. Целта е да се провери, че данните идващи от други системи се обработват правилно и че данните , които се предават на други системи, са годни за употреба от другите системи . </a:t>
            </a:r>
          </a:p>
          <a:p>
            <a:pPr>
              <a:defRPr sz="1000"/>
            </a:pPr>
            <a:r>
              <a:t>Процесът по тестването се усложнява допълнителни при наличието на различни протоколи за комуникация между системите</a:t>
            </a:r>
            <a:r>
              <a:t>,</a:t>
            </a:r>
            <a:r>
              <a:t> както и когато системите работят на различни платформи. </a:t>
            </a:r>
          </a:p>
          <a:p>
            <a:pPr>
              <a:defRPr sz="1000"/>
            </a:pPr>
            <a:r>
              <a:t>Когато се извършва интегрирането на системите, това се случва по един от следните начини: </a:t>
            </a:r>
          </a:p>
          <a:p>
            <a:pPr>
              <a:defRPr sz="1000"/>
            </a:pPr>
            <a:r>
              <a:t> </a:t>
            </a:r>
          </a:p>
          <a:p>
            <a:pPr>
              <a:defRPr b="1" sz="1000"/>
            </a:pPr>
            <a:r>
              <a:t>Изходни данни от система А се четат директно в система Б</a:t>
            </a:r>
          </a:p>
          <a:p>
            <a:pPr marL="171450" indent="-171450">
              <a:buSzPct val="100000"/>
              <a:buFont typeface="Arial"/>
              <a:buChar char="•"/>
              <a:defRPr sz="1000"/>
            </a:pPr>
            <a:r>
              <a:t>Ако трета страна притежава система Б , тогава </a:t>
            </a:r>
            <a:r>
              <a:t>integration </a:t>
            </a:r>
            <a:r>
              <a:t>тестовете за А , ще се съсредоточат  върху генерирането на правилни изходни данни </a:t>
            </a:r>
          </a:p>
          <a:p>
            <a:pPr marL="171450" indent="-171450">
              <a:buSzPct val="100000"/>
              <a:buFont typeface="Arial"/>
              <a:buChar char="•"/>
              <a:defRPr sz="1000"/>
            </a:pPr>
            <a:r>
              <a:t>Ако система А е външна, а система Б е вътрешна, тогава </a:t>
            </a:r>
            <a:r>
              <a:t>integration</a:t>
            </a:r>
            <a:r>
              <a:t> тесването ще се съсредоточи да провери дали система Б може да прочете правилно данните от система А </a:t>
            </a:r>
          </a:p>
          <a:p>
            <a:pPr marL="171450" indent="-171450">
              <a:buSzPct val="100000"/>
              <a:buFont typeface="Arial"/>
              <a:buChar char="•"/>
              <a:defRPr sz="1000"/>
            </a:pPr>
            <a:r>
              <a:t>Ако и двете системи са вътрешни , то </a:t>
            </a:r>
            <a:r>
              <a:t>integration </a:t>
            </a:r>
            <a:r>
              <a:t>тестването ще включва горните 2 активности. </a:t>
            </a:r>
          </a:p>
          <a:p>
            <a:pPr>
              <a:defRPr b="1" sz="1000"/>
            </a:pPr>
            <a:r>
              <a:t>Изходните данни от ситемата А се трансформират (конвертират)преди да че прочетат от системата Б</a:t>
            </a:r>
          </a:p>
          <a:p>
            <a:pPr>
              <a:defRPr sz="1000"/>
            </a:pPr>
            <a:r>
              <a:t>При този вид тестване усилие трябва да се направи и за тестването на процедурата по конверитрането. </a:t>
            </a:r>
            <a:r>
              <a:t>To</a:t>
            </a:r>
            <a:r>
              <a:t> ще включва взимане на данни от А , конвертиране и след това подаване и обработка от система Б.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Shape 166"/>
          <p:cNvSpPr txBox="1"/>
          <p:nvPr>
            <p:ph type="title" idx="4294967295"/>
          </p:nvPr>
        </p:nvSpPr>
        <p:spPr>
          <a:xfrm>
            <a:off x="3131849" y="2129725"/>
            <a:ext cx="6012002" cy="503701"/>
          </a:xfrm>
          <a:prstGeom prst="rect">
            <a:avLst/>
          </a:prstGeom>
        </p:spPr>
        <p:txBody>
          <a:bodyPr lIns="45699" tIns="45699" rIns="45699" bIns="45699"/>
          <a:lstStyle>
            <a:lvl1pPr>
              <a:defRPr sz="1800">
                <a:solidFill>
                  <a:srgbClr val="FFFFFF"/>
                </a:solidFill>
              </a:defRPr>
            </a:lvl1pPr>
          </a:lstStyle>
          <a:p>
            <a:pPr/>
            <a:r>
              <a:t>Методологии за разработка на софтуер</a:t>
            </a:r>
          </a:p>
        </p:txBody>
      </p:sp>
      <p:sp>
        <p:nvSpPr>
          <p:cNvPr id="72" name="Shape 167"/>
          <p:cNvSpPr txBox="1"/>
          <p:nvPr>
            <p:ph type="body" sz="quarter" idx="4294967295"/>
          </p:nvPr>
        </p:nvSpPr>
        <p:spPr>
          <a:xfrm>
            <a:off x="3131840" y="2625695"/>
            <a:ext cx="5472608" cy="503701"/>
          </a:xfrm>
          <a:prstGeom prst="rect">
            <a:avLst/>
          </a:prstGeom>
        </p:spPr>
        <p:txBody>
          <a:bodyPr lIns="45699" tIns="45699" rIns="45699" bIns="45699" anchor="ctr">
            <a:normAutofit fontScale="100000" lnSpcReduction="0"/>
          </a:bodyPr>
          <a:lstStyle>
            <a:lvl1pPr defTabSz="576072">
              <a:defRPr sz="1134">
                <a:solidFill>
                  <a:srgbClr val="FFFFFF"/>
                </a:solidFill>
              </a:defRPr>
            </a:lvl1pPr>
          </a:lstStyle>
          <a:p>
            <a:pPr/>
            <a:r>
              <a:t>Методологиите за разработка на софтуер се делят на две големи групи: последователни (sequential)  и итеративно-инкрементални (iterative-incremental)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Типове тестове в интеграция</a:t>
            </a:r>
            <a:br/>
          </a:p>
        </p:txBody>
      </p:sp>
      <p:pic>
        <p:nvPicPr>
          <p:cNvPr id="186" name="Picture 1" descr="Picture 1"/>
          <p:cNvPicPr>
            <a:picLocks noChangeAspect="1"/>
          </p:cNvPicPr>
          <p:nvPr/>
        </p:nvPicPr>
        <p:blipFill>
          <a:blip r:embed="rId2">
            <a:extLst/>
          </a:blip>
          <a:stretch>
            <a:fillRect/>
          </a:stretch>
        </p:blipFill>
        <p:spPr>
          <a:xfrm>
            <a:off x="1331640" y="996057"/>
            <a:ext cx="7681318" cy="354929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Подходи тестове в интеграция</a:t>
            </a:r>
            <a:br/>
          </a:p>
        </p:txBody>
      </p:sp>
      <p:sp>
        <p:nvSpPr>
          <p:cNvPr id="189" name="Rectangle 2"/>
          <p:cNvSpPr txBox="1"/>
          <p:nvPr/>
        </p:nvSpPr>
        <p:spPr>
          <a:xfrm>
            <a:off x="1449368" y="499215"/>
            <a:ext cx="3220929" cy="37707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900"/>
            </a:pPr>
            <a:r>
              <a:t>Инкрементални </a:t>
            </a:r>
          </a:p>
          <a:p>
            <a:pPr>
              <a:defRPr sz="900"/>
            </a:pPr>
          </a:p>
          <a:p>
            <a:pPr>
              <a:defRPr b="1" sz="900"/>
            </a:pPr>
            <a:r>
              <a:t>Top down </a:t>
            </a:r>
          </a:p>
          <a:p>
            <a:pPr>
              <a:defRPr sz="900"/>
            </a:pPr>
            <a:r>
              <a:t>Това е подход при </a:t>
            </a:r>
            <a:r>
              <a:t>integration </a:t>
            </a:r>
            <a:r>
              <a:t>тестване , при който първо се тества най-високия в йерархията компонент, като по-долните модули се заместват с </a:t>
            </a:r>
            <a:r>
              <a:t>stubs. </a:t>
            </a:r>
            <a:r>
              <a:t>На следващото ниво , вече тестване компоненти от по-горното ниво  се използват като готови.  Това се повтаря , докато и най-ниските в йерархията компоненти са тествани.  </a:t>
            </a:r>
          </a:p>
          <a:p>
            <a:pPr>
              <a:defRPr sz="900"/>
            </a:pPr>
            <a:r>
              <a:t>При този подход потенциални проблеми в дизайна се откриват по-рано. </a:t>
            </a:r>
          </a:p>
          <a:p>
            <a:pPr>
              <a:defRPr sz="900"/>
            </a:pPr>
          </a:p>
          <a:p>
            <a:pPr>
              <a:defRPr b="1" sz="900"/>
            </a:pPr>
            <a:r>
              <a:t>Bottom up </a:t>
            </a:r>
          </a:p>
          <a:p>
            <a:pPr>
              <a:defRPr sz="900"/>
            </a:pPr>
            <a:r>
              <a:t>Това е подход при </a:t>
            </a:r>
            <a:r>
              <a:t>integration </a:t>
            </a:r>
            <a:r>
              <a:t>тестване , при който първо се тества най-ниските в йерархията компоненти, след което се изпозлват, за да се подпомогне тестването на по-горните компоненти. </a:t>
            </a:r>
          </a:p>
          <a:p>
            <a:pPr>
              <a:defRPr sz="900"/>
            </a:pPr>
            <a:r>
              <a:t>Грешките в дизайна могат да бъдат открити късно . Не е необходимо обаче ,голям брой компоненти да бъдат готови ,за да се тества , за разлика от </a:t>
            </a:r>
            <a:r>
              <a:t>Big-Bang</a:t>
            </a:r>
          </a:p>
          <a:p>
            <a:pPr>
              <a:defRPr sz="900"/>
            </a:pPr>
          </a:p>
          <a:p>
            <a:pPr>
              <a:defRPr b="1" sz="900"/>
            </a:pPr>
            <a:r>
              <a:t>Functional </a:t>
            </a:r>
          </a:p>
          <a:p>
            <a:pPr>
              <a:defRPr sz="900"/>
            </a:pPr>
            <a:r>
              <a:t>Тестване базирано на анализ на спецификацията за функционалността на даден компонент или система.</a:t>
            </a:r>
          </a:p>
          <a:p>
            <a:pPr>
              <a:defRPr sz="900"/>
            </a:pPr>
            <a:r>
              <a:t>Този тип тестване е комбинация от двата предходни подхода.  Това е подходът , който най-често се използва в практиката и който дава най-добри резултати. </a:t>
            </a:r>
          </a:p>
          <a:p>
            <a:pPr>
              <a:defRPr sz="900"/>
            </a:pPr>
          </a:p>
          <a:p>
            <a:pPr>
              <a:defRPr sz="900"/>
            </a:pPr>
            <a:r>
              <a:t> </a:t>
            </a:r>
          </a:p>
        </p:txBody>
      </p:sp>
      <p:pic>
        <p:nvPicPr>
          <p:cNvPr id="190" name="Picture 1" descr="Picture 1"/>
          <p:cNvPicPr>
            <a:picLocks noChangeAspect="1"/>
          </p:cNvPicPr>
          <p:nvPr/>
        </p:nvPicPr>
        <p:blipFill>
          <a:blip r:embed="rId2">
            <a:extLst/>
          </a:blip>
          <a:stretch>
            <a:fillRect/>
          </a:stretch>
        </p:blipFill>
        <p:spPr>
          <a:xfrm>
            <a:off x="5450571" y="764827"/>
            <a:ext cx="2990316" cy="1518892"/>
          </a:xfrm>
          <a:prstGeom prst="rect">
            <a:avLst/>
          </a:prstGeom>
          <a:ln w="12700">
            <a:miter lim="400000"/>
          </a:ln>
        </p:spPr>
      </p:pic>
      <p:pic>
        <p:nvPicPr>
          <p:cNvPr id="191" name="Picture 3" descr="Picture 3"/>
          <p:cNvPicPr>
            <a:picLocks noChangeAspect="1"/>
          </p:cNvPicPr>
          <p:nvPr/>
        </p:nvPicPr>
        <p:blipFill>
          <a:blip r:embed="rId3">
            <a:extLst/>
          </a:blip>
          <a:stretch>
            <a:fillRect/>
          </a:stretch>
        </p:blipFill>
        <p:spPr>
          <a:xfrm>
            <a:off x="5364088" y="2283717"/>
            <a:ext cx="2808313" cy="151074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Подходи тестове в интеграция</a:t>
            </a:r>
            <a:br/>
          </a:p>
        </p:txBody>
      </p:sp>
      <p:sp>
        <p:nvSpPr>
          <p:cNvPr id="194" name="Rectangle 2"/>
          <p:cNvSpPr txBox="1"/>
          <p:nvPr/>
        </p:nvSpPr>
        <p:spPr>
          <a:xfrm>
            <a:off x="1521375" y="504193"/>
            <a:ext cx="6749321" cy="13577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900"/>
            </a:pPr>
            <a:r>
              <a:t>Не-инкрементални</a:t>
            </a:r>
          </a:p>
          <a:p>
            <a:pPr>
              <a:defRPr sz="900"/>
            </a:pPr>
          </a:p>
          <a:p>
            <a:pPr>
              <a:defRPr sz="900"/>
            </a:pPr>
            <a:r>
              <a:t>Big bang</a:t>
            </a:r>
          </a:p>
          <a:p>
            <a:pPr>
              <a:defRPr sz="900"/>
            </a:pPr>
          </a:p>
          <a:p>
            <a:pPr>
              <a:defRPr sz="900"/>
            </a:pPr>
            <a:r>
              <a:t>Това е подход при </a:t>
            </a:r>
            <a:r>
              <a:t>integration </a:t>
            </a:r>
            <a:r>
              <a:t>тестването, при който отделните компоненти (софтуерни и хардуерни)  се комбинират едновременно за изграждането на цялата система, вместо това да се извършва на етапи </a:t>
            </a:r>
            <a:r>
              <a:t>. </a:t>
            </a:r>
            <a:r>
              <a:t>Обикновено се използва при малки системи , защото има няколко значителни недостатъка:  </a:t>
            </a:r>
          </a:p>
          <a:p>
            <a:pPr marL="171450" indent="-171450">
              <a:buSzPct val="100000"/>
              <a:buFont typeface="Arial"/>
              <a:buChar char="•"/>
              <a:defRPr sz="900"/>
            </a:pPr>
            <a:r>
              <a:t>Локализирането на грешката е трудно </a:t>
            </a:r>
          </a:p>
          <a:p>
            <a:pPr marL="171450" indent="-171450">
              <a:buSzPct val="100000"/>
              <a:buFont typeface="Arial"/>
              <a:buChar char="•"/>
              <a:defRPr sz="900"/>
            </a:pPr>
            <a:r>
              <a:t>Тестването може да започне само след като всички модули са готови</a:t>
            </a:r>
          </a:p>
          <a:p>
            <a:pPr marL="171450" indent="-171450">
              <a:buSzPct val="100000"/>
              <a:buFont typeface="Arial"/>
              <a:buChar char="•"/>
              <a:defRPr sz="900"/>
            </a:pPr>
            <a:r>
              <a:t>Лесно е да бъдат пропуснати някои интерфейси или модули</a:t>
            </a:r>
          </a:p>
        </p:txBody>
      </p:sp>
      <p:pic>
        <p:nvPicPr>
          <p:cNvPr id="195" name="Picture 4" descr="Picture 4"/>
          <p:cNvPicPr>
            <a:picLocks noChangeAspect="1"/>
          </p:cNvPicPr>
          <p:nvPr/>
        </p:nvPicPr>
        <p:blipFill>
          <a:blip r:embed="rId2">
            <a:extLst/>
          </a:blip>
          <a:stretch>
            <a:fillRect/>
          </a:stretch>
        </p:blipFill>
        <p:spPr>
          <a:xfrm>
            <a:off x="2555775" y="2027725"/>
            <a:ext cx="3960442" cy="2595263"/>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System testing</a:t>
            </a:r>
            <a:br/>
          </a:p>
        </p:txBody>
      </p:sp>
      <p:sp>
        <p:nvSpPr>
          <p:cNvPr id="198" name="Shape 133"/>
          <p:cNvSpPr txBox="1"/>
          <p:nvPr/>
        </p:nvSpPr>
        <p:spPr>
          <a:xfrm>
            <a:off x="1539563" y="634015"/>
            <a:ext cx="6744714" cy="88402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1800">
                <a:solidFill>
                  <a:srgbClr val="0DD2D9"/>
                </a:solidFill>
              </a:defRPr>
            </a:pPr>
            <a:r>
              <a:t>Какво е системно тестване? </a:t>
            </a:r>
          </a:p>
          <a:p>
            <a:pPr>
              <a:defRPr b="1" sz="1800">
                <a:solidFill>
                  <a:srgbClr val="0DD2D9"/>
                </a:solidFill>
              </a:defRPr>
            </a:pPr>
            <a:r>
              <a:t>Процес по тестване на цялата система с цел да се провери,</a:t>
            </a:r>
            <a:r>
              <a:t> </a:t>
            </a:r>
            <a:r>
              <a:t>че тя отговаря на изискванията. </a:t>
            </a:r>
          </a:p>
        </p:txBody>
      </p:sp>
      <p:sp>
        <p:nvSpPr>
          <p:cNvPr id="199" name="Rectangle 2"/>
          <p:cNvSpPr txBox="1"/>
          <p:nvPr/>
        </p:nvSpPr>
        <p:spPr>
          <a:xfrm>
            <a:off x="1625154" y="1851669"/>
            <a:ext cx="6573534" cy="14174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800"/>
            </a:pPr>
            <a:r>
              <a:t>Обикновено системното тестване е финалната фаза на “integration testing in the small” </a:t>
            </a:r>
            <a:r>
              <a:t>ф</a:t>
            </a:r>
            <a:r>
              <a:t>азата – когато всички модули и подмодули са интегрирани заедно. </a:t>
            </a:r>
          </a:p>
          <a:p>
            <a:pPr>
              <a:defRPr b="1" sz="1800"/>
            </a:pPr>
            <a:r>
              <a:t>По време на системното тестване се извършват както функционални така и не-функционални тестове</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System testing</a:t>
            </a:r>
            <a:br/>
          </a:p>
        </p:txBody>
      </p:sp>
      <p:sp>
        <p:nvSpPr>
          <p:cNvPr id="202" name="Rectangle 2"/>
          <p:cNvSpPr txBox="1"/>
          <p:nvPr/>
        </p:nvSpPr>
        <p:spPr>
          <a:xfrm>
            <a:off x="1377360" y="555526"/>
            <a:ext cx="6573534" cy="40877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pPr>
            <a:r>
              <a:t>Функционално тестване</a:t>
            </a:r>
            <a:r>
              <a:t>(Functional testing) </a:t>
            </a:r>
          </a:p>
          <a:p>
            <a:pPr/>
          </a:p>
          <a:p>
            <a:pPr/>
            <a:r>
              <a:t>Функционалната спецификация: документ, който описва детайлно характеристиките на продукта с фокус върху желаните й възможности. </a:t>
            </a:r>
          </a:p>
          <a:p>
            <a:pPr/>
          </a:p>
          <a:p>
            <a:pPr/>
            <a:r>
              <a:t>Подходи към функционалното тестване: </a:t>
            </a:r>
          </a:p>
          <a:p>
            <a:pPr/>
          </a:p>
          <a:p>
            <a:pPr/>
            <a:r>
              <a:t>Базирано на </a:t>
            </a:r>
            <a:r>
              <a:rPr b="1"/>
              <a:t>функционалните изисквания</a:t>
            </a:r>
            <a:r>
              <a:t>: целта на тестовете е да докаже или отхвърли хипотезата, че приложението отговаря на изискванията</a:t>
            </a:r>
            <a:r>
              <a:t>. </a:t>
            </a:r>
            <a:r>
              <a:t>При този подходът екипът, отговорен за извършване на тестовете изготвя своите планове и сценарии базирано на функционалната спецификация. Добре е тези сценарии да бъдат съгласувани с крайните потребители , за да се сведе до минимум риска от това сценариите да не отговарят изцяло, на това, което желае потребителя .</a:t>
            </a:r>
          </a:p>
          <a:p>
            <a:pPr/>
          </a:p>
          <a:p>
            <a:pPr/>
            <a:r>
              <a:t>Базирано на </a:t>
            </a:r>
            <a:r>
              <a:rPr b="1"/>
              <a:t>бизнес процесите</a:t>
            </a:r>
            <a:r>
              <a:t>: при този вид тестване  сценариите са написани заедно с потебителите и отразяват максимално тяхната гледна точка. Такива сценарии се пишат в серия от срещи (интервюта) с потребителите . Сценарии получени по този метод се наричат „</a:t>
            </a:r>
            <a:r>
              <a:t>use cases</a:t>
            </a:r>
            <a:r>
              <a:rPr sz="1000"/>
              <a:t>” . </a:t>
            </a:r>
            <a:endParaRPr sz="1000"/>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System testing</a:t>
            </a:r>
            <a:br/>
          </a:p>
        </p:txBody>
      </p:sp>
      <p:sp>
        <p:nvSpPr>
          <p:cNvPr id="205" name="Rectangle 2"/>
          <p:cNvSpPr txBox="1"/>
          <p:nvPr/>
        </p:nvSpPr>
        <p:spPr>
          <a:xfrm>
            <a:off x="1377360" y="483518"/>
            <a:ext cx="7613416" cy="41385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
            </a:pPr>
            <a:r>
              <a:t>Не-функционално тестване (</a:t>
            </a:r>
            <a:r>
              <a:t>Non-functional testing)</a:t>
            </a:r>
          </a:p>
          <a:p>
            <a:pPr>
              <a:defRPr sz="1000"/>
            </a:pPr>
          </a:p>
          <a:p>
            <a:pPr>
              <a:defRPr sz="1000"/>
            </a:pPr>
            <a:r>
              <a:t>Това е процес на тестване на характеристики на системата , които не са пряко свързани с нейната функционалност </a:t>
            </a:r>
            <a:r>
              <a:t>,</a:t>
            </a:r>
            <a:r>
              <a:t> като например </a:t>
            </a:r>
          </a:p>
          <a:p>
            <a:pPr marL="171450" indent="-171450">
              <a:buSzPct val="100000"/>
              <a:buFont typeface="Arial"/>
              <a:buChar char="•"/>
              <a:defRPr b="1" sz="1000"/>
            </a:pPr>
            <a:r>
              <a:t>Reliability testing</a:t>
            </a:r>
            <a:r>
              <a:rPr b="0"/>
              <a:t> (</a:t>
            </a:r>
            <a:r>
              <a:rPr b="0"/>
              <a:t>надеждност)</a:t>
            </a:r>
            <a:r>
              <a:rPr b="0"/>
              <a:t> – </a:t>
            </a:r>
            <a:r>
              <a:rPr b="0"/>
              <a:t>колко надеждно работи системата при определение условия</a:t>
            </a:r>
            <a:endParaRPr b="0"/>
          </a:p>
          <a:p>
            <a:pPr marL="171450" indent="-171450">
              <a:buSzPct val="100000"/>
              <a:buFont typeface="Arial"/>
              <a:buChar char="•"/>
              <a:defRPr b="1" sz="1000"/>
            </a:pPr>
            <a:r>
              <a:t>Usability testing</a:t>
            </a:r>
            <a:r>
              <a:rPr b="0"/>
              <a:t> (използваемост) – колко лесно е да се използва системата . Интуитивен ли е интерфейсът. Как изглежда и какво е усещането да се работи със системата ( </a:t>
            </a:r>
            <a:r>
              <a:rPr b="0"/>
              <a:t>look&amp;feel)</a:t>
            </a:r>
          </a:p>
          <a:p>
            <a:pPr marL="171450" indent="-171450">
              <a:buSzPct val="100000"/>
              <a:buFont typeface="Arial"/>
              <a:buChar char="•"/>
              <a:defRPr b="1" sz="1000"/>
            </a:pPr>
            <a:r>
              <a:t>Efficiency testing</a:t>
            </a:r>
            <a:r>
              <a:rPr b="0"/>
              <a:t> (ефикасност) – количеството код и тестове, необходими програмата да изпълни определена функция . целта е да се оцени какви ресурси са необходим, за да се достави дадена функционалност</a:t>
            </a:r>
            <a:endParaRPr b="0"/>
          </a:p>
          <a:p>
            <a:pPr marL="171450" indent="-171450">
              <a:buSzPct val="100000"/>
              <a:buFont typeface="Arial"/>
              <a:buChar char="•"/>
              <a:defRPr b="1" sz="1000"/>
            </a:pPr>
            <a:r>
              <a:t>Maintainability testing</a:t>
            </a:r>
            <a:r>
              <a:rPr b="0"/>
              <a:t> (поддръжка)</a:t>
            </a:r>
            <a:r>
              <a:rPr b="0"/>
              <a:t>  - </a:t>
            </a:r>
            <a:r>
              <a:rPr b="0"/>
              <a:t> целта е да се получи представа за това колко лесна е за поддръжка дадена система  </a:t>
            </a:r>
            <a:endParaRPr b="0"/>
          </a:p>
          <a:p>
            <a:pPr marL="171450" indent="-171450">
              <a:buSzPct val="100000"/>
              <a:buFont typeface="Arial"/>
              <a:buChar char="•"/>
              <a:defRPr b="1" sz="1000"/>
            </a:pPr>
            <a:r>
              <a:t>Portability testing</a:t>
            </a:r>
            <a:r>
              <a:rPr b="0"/>
              <a:t> (преносимост) </a:t>
            </a:r>
            <a:r>
              <a:rPr b="0"/>
              <a:t> - </a:t>
            </a:r>
            <a:r>
              <a:rPr b="0"/>
              <a:t>оценка на лекотата, с която една система може да се премести от една среда в друга. Например какво би било усилието едно мобилно приложение да работи на следващата версия на Андроид</a:t>
            </a:r>
            <a:endParaRPr b="0"/>
          </a:p>
          <a:p>
            <a:pPr marL="171450" indent="-171450">
              <a:buSzPct val="100000"/>
              <a:buFont typeface="Arial"/>
              <a:buChar char="•"/>
              <a:defRPr b="1" sz="1000"/>
            </a:pPr>
            <a:r>
              <a:t>Documentation testing</a:t>
            </a:r>
            <a:r>
              <a:rPr b="0"/>
              <a:t> (документация)</a:t>
            </a:r>
            <a:r>
              <a:rPr b="0"/>
              <a:t> . </a:t>
            </a:r>
            <a:r>
              <a:rPr b="0"/>
              <a:t>Предмет на този вид тестване е всяка  писмена форма на информация , свързана с проекта, включително процедури, резултати, спецификации. Тяхното ниско качество или липса могат да бъдат пагубни за успеха на проекта. Това е един от  най- „</a:t>
            </a:r>
            <a:r>
              <a:rPr b="0"/>
              <a:t>cost-efficient” </a:t>
            </a:r>
            <a:r>
              <a:rPr b="0"/>
              <a:t>типове тестване, защото може да започне в самото начало на проекта ида открие дефекти още преди да са имплементирани. </a:t>
            </a:r>
            <a:endParaRPr b="0"/>
          </a:p>
          <a:p>
            <a:pPr marL="171450" indent="-171450">
              <a:buSzPct val="100000"/>
              <a:buFont typeface="Arial"/>
              <a:buChar char="•"/>
              <a:defRPr b="1" sz="1000"/>
            </a:pPr>
            <a:r>
              <a:t>Load testing</a:t>
            </a:r>
            <a:r>
              <a:rPr b="0"/>
              <a:t> (натоварване)</a:t>
            </a:r>
            <a:r>
              <a:rPr b="0"/>
              <a:t> . </a:t>
            </a:r>
            <a:r>
              <a:rPr b="0"/>
              <a:t>Този вид тестване се провежда, за да се изучи поведението на системата при специфично очаквано натоварване – нормално и близко до пиковото. </a:t>
            </a:r>
            <a:endParaRPr b="0"/>
          </a:p>
          <a:p>
            <a:pPr marL="171450" indent="-171450">
              <a:buSzPct val="100000"/>
              <a:buFont typeface="Arial"/>
              <a:buChar char="•"/>
              <a:defRPr b="1" sz="1000"/>
            </a:pPr>
            <a:r>
              <a:t>Performance testing</a:t>
            </a:r>
            <a:r>
              <a:rPr b="0"/>
              <a:t> (производителност) – целта е да се определи колко бързо работи система при определени условия</a:t>
            </a:r>
            <a:endParaRPr b="0"/>
          </a:p>
          <a:p>
            <a:pPr marL="171450" indent="-171450">
              <a:buSzPct val="100000"/>
              <a:buFont typeface="Arial"/>
              <a:buChar char="•"/>
              <a:defRPr b="1" sz="1000"/>
            </a:pPr>
            <a:r>
              <a:t>Compatibility testing</a:t>
            </a:r>
            <a:r>
              <a:rPr b="0"/>
              <a:t> (съвместимост) – целта е да се определи съвместимостта на системата с различни други обекти : браузери, хардуер, операционни системи, потребители със специфични изисквания (разбиращи само един език например) </a:t>
            </a:r>
            <a:endParaRPr b="0"/>
          </a:p>
          <a:p>
            <a:pPr marL="171450" indent="-171450">
              <a:buSzPct val="100000"/>
              <a:buFont typeface="Arial"/>
              <a:buChar char="•"/>
              <a:defRPr b="1" sz="1000"/>
            </a:pPr>
            <a:r>
              <a:t>Security testing</a:t>
            </a:r>
            <a:r>
              <a:rPr b="0"/>
              <a:t> (сигурност)</a:t>
            </a:r>
            <a:r>
              <a:rPr b="0"/>
              <a:t> – </a:t>
            </a:r>
            <a:r>
              <a:rPr b="0"/>
              <a:t>целта е да се провери до колко сигурна е системата , колко устойчива е на хакерски атаки, сигурността на данните в системата </a:t>
            </a:r>
            <a:endParaRPr b="0"/>
          </a:p>
          <a:p>
            <a:pPr marL="171450" indent="-171450">
              <a:buSzPct val="100000"/>
              <a:buFont typeface="Arial"/>
              <a:buChar char="•"/>
              <a:defRPr b="1" sz="1000"/>
            </a:pPr>
            <a:r>
              <a:t>Stress testing</a:t>
            </a:r>
            <a:r>
              <a:rPr b="0"/>
              <a:t> (стрес) целта е да се определи стабилността на системата . За това тя се тества в условия над нейните възможности . Акцентът е поставен на достъпността на системата, обработката на грешки при голямо натоварване, вместо на това как системата функционира в нормални условия </a:t>
            </a:r>
            <a:endParaRPr b="0"/>
          </a:p>
          <a:p>
            <a:pPr marL="171450" indent="-171450">
              <a:buSzPct val="100000"/>
              <a:buFont typeface="Arial"/>
              <a:buChar char="•"/>
              <a:defRPr b="1" sz="1000"/>
            </a:pPr>
            <a:r>
              <a:t>Recovery testing</a:t>
            </a:r>
            <a:r>
              <a:rPr b="0"/>
              <a:t> (възстановяване) прави се , за да се провери колко бързо и колко добре системата може да се възстанови след  инцидент , независимо хардуерен или друг тип.  </a:t>
            </a:r>
            <a:endParaRPr b="0"/>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130"/>
          <p:cNvSpPr txBox="1"/>
          <p:nvPr>
            <p:ph type="title"/>
          </p:nvPr>
        </p:nvSpPr>
        <p:spPr>
          <a:xfrm>
            <a:off x="1584000" y="25734"/>
            <a:ext cx="7560000" cy="776532"/>
          </a:xfrm>
          <a:prstGeom prst="rect">
            <a:avLst/>
          </a:prstGeom>
        </p:spPr>
        <p:txBody>
          <a:bodyPr lIns="45699" tIns="45699" rIns="45699" bIns="45699"/>
          <a:lstStyle/>
          <a:p>
            <a:pPr>
              <a:defRPr sz="1800"/>
            </a:pPr>
            <a:br/>
            <a:r>
              <a:t>Acceptance testing/User acceptance testing</a:t>
            </a:r>
          </a:p>
        </p:txBody>
      </p:sp>
      <p:sp>
        <p:nvSpPr>
          <p:cNvPr id="208" name="Rectangle 2"/>
          <p:cNvSpPr txBox="1"/>
          <p:nvPr/>
        </p:nvSpPr>
        <p:spPr>
          <a:xfrm>
            <a:off x="1534746" y="771549"/>
            <a:ext cx="6573534" cy="26018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a:pPr>
            <a:r>
              <a:t>Това е последното ниво на тестване.  Това е процес на тестване базиран върху нуждите на потребителя , изискванията и бизнес процесите , за да се определи дали системата отговаря на условията за приемане на приложението от клиента.</a:t>
            </a:r>
          </a:p>
          <a:p>
            <a:pPr>
              <a:defRPr sz="1000"/>
            </a:pPr>
          </a:p>
          <a:p>
            <a:pPr>
              <a:defRPr sz="1000"/>
            </a:pPr>
            <a:r>
              <a:t>Когато се прави подготовката за този вид тестване важни са следните артефакти:</a:t>
            </a:r>
          </a:p>
          <a:p>
            <a:pPr marL="171450" indent="-171450">
              <a:buSzPct val="100000"/>
              <a:buFont typeface="Arial"/>
              <a:buChar char="•"/>
              <a:defRPr sz="1000"/>
            </a:pPr>
            <a:r>
              <a:t>Изисквания</a:t>
            </a:r>
            <a:r>
              <a:t> (User and System requirements) </a:t>
            </a:r>
          </a:p>
          <a:p>
            <a:pPr marL="171450" indent="-171450">
              <a:buSzPct val="100000"/>
              <a:buFont typeface="Arial"/>
              <a:buChar char="•"/>
              <a:defRPr sz="1000"/>
            </a:pPr>
            <a:r>
              <a:t>Бизнес процеси </a:t>
            </a:r>
          </a:p>
          <a:p>
            <a:pPr marL="171450" indent="-171450">
              <a:buSzPct val="100000"/>
              <a:buFont typeface="Arial"/>
              <a:buChar char="•"/>
              <a:defRPr sz="1000"/>
            </a:pPr>
            <a:r>
              <a:t>Анализи за риска </a:t>
            </a:r>
          </a:p>
          <a:p>
            <a:pPr marL="171450" indent="-171450">
              <a:buSzPct val="100000"/>
              <a:buFont typeface="Arial"/>
              <a:buChar char="•"/>
              <a:defRPr sz="1000"/>
            </a:pPr>
            <a:r>
              <a:t>Use cases </a:t>
            </a:r>
          </a:p>
          <a:p>
            <a:pPr>
              <a:defRPr sz="1000"/>
            </a:pPr>
          </a:p>
          <a:p>
            <a:pPr>
              <a:defRPr sz="1000"/>
            </a:pPr>
            <a:r>
              <a:t>В планирането на този вид тестване влиза нуждата от компютри, сървъри, бази данни и данни, както и среда, която да е максимално близка до </a:t>
            </a:r>
            <a:r>
              <a:t>LIVE/PROD </a:t>
            </a:r>
            <a:r>
              <a:t>средата.  Едно от големите предизвикателства е да се намерят достатъчно опитни потребители, които да могат да извършват този вид тестване. Те трябва да са въвлечени  по някакъв начин в разработката на продукта.</a:t>
            </a:r>
            <a:r>
              <a:t> </a:t>
            </a:r>
            <a:r>
              <a:t>Целта е да се определи дали системата отговаря на всички изисквания, за да могат потребителите да я „приемат“ преди нейното внедряване. </a:t>
            </a:r>
          </a:p>
          <a:p>
            <a:pPr>
              <a:defRPr sz="1000"/>
            </a:pPr>
          </a:p>
          <a:p>
            <a:pPr>
              <a:defRPr sz="1000"/>
            </a:pPr>
          </a:p>
        </p:txBody>
      </p:sp>
      <p:pic>
        <p:nvPicPr>
          <p:cNvPr id="209" name="Picture 1" descr="Picture 1"/>
          <p:cNvPicPr>
            <a:picLocks noChangeAspect="1"/>
          </p:cNvPicPr>
          <p:nvPr/>
        </p:nvPicPr>
        <p:blipFill>
          <a:blip r:embed="rId2">
            <a:extLst/>
          </a:blip>
          <a:stretch>
            <a:fillRect/>
          </a:stretch>
        </p:blipFill>
        <p:spPr>
          <a:xfrm>
            <a:off x="1696275" y="3219379"/>
            <a:ext cx="6827392" cy="165618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663"/>
          <p:cNvSpPr txBox="1"/>
          <p:nvPr>
            <p:ph type="title"/>
          </p:nvPr>
        </p:nvSpPr>
        <p:spPr>
          <a:xfrm>
            <a:off x="0" y="25734"/>
            <a:ext cx="9144000" cy="776532"/>
          </a:xfrm>
          <a:prstGeom prst="rect">
            <a:avLst/>
          </a:prstGeom>
        </p:spPr>
        <p:txBody>
          <a:bodyPr lIns="45699" tIns="45699" rIns="45699" bIns="45699"/>
          <a:lstStyle/>
          <a:p>
            <a:pPr/>
            <a:r>
              <a:t> Alfa and Beta testing</a:t>
            </a:r>
          </a:p>
        </p:txBody>
      </p:sp>
      <p:graphicFrame>
        <p:nvGraphicFramePr>
          <p:cNvPr id="212" name="Shape 664"/>
          <p:cNvGraphicFramePr/>
          <p:nvPr/>
        </p:nvGraphicFramePr>
        <p:xfrm>
          <a:off x="611560" y="1851669"/>
          <a:ext cx="8136905" cy="2736305"/>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032448"/>
                <a:gridCol w="4104456"/>
              </a:tblGrid>
              <a:tr h="432974">
                <a:tc>
                  <a:txBody>
                    <a:bodyPr/>
                    <a:lstStyle/>
                    <a:p>
                      <a:pPr algn="ctr">
                        <a:defRPr sz="1800"/>
                      </a:pPr>
                      <a:r>
                        <a:rPr b="1" sz="1000">
                          <a:solidFill>
                            <a:srgbClr val="7F7F7F"/>
                          </a:solidFill>
                        </a:rPr>
                        <a:t>Alpha testing</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F2F2F2"/>
                    </a:solidFill>
                  </a:tcPr>
                </a:tc>
                <a:tc>
                  <a:txBody>
                    <a:bodyPr/>
                    <a:lstStyle/>
                    <a:p>
                      <a:pPr algn="ctr">
                        <a:defRPr sz="1800"/>
                      </a:pPr>
                      <a:r>
                        <a:rPr b="1" sz="1000">
                          <a:solidFill>
                            <a:srgbClr val="7F7F7F"/>
                          </a:solidFill>
                        </a:rPr>
                        <a:t>Beta testing</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F2F2F2"/>
                    </a:solidFill>
                  </a:tcPr>
                </a:tc>
              </a:tr>
              <a:tr h="432974">
                <a:tc>
                  <a:txBody>
                    <a:bodyPr/>
                    <a:lstStyle/>
                    <a:p>
                      <a:pPr algn="ctr">
                        <a:defRPr sz="1800"/>
                      </a:pPr>
                      <a:r>
                        <a:rPr b="1" sz="1000"/>
                        <a:t>Извършва се от тестери , които са служители на организацията , която разработва продукта</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c>
                  <a:txBody>
                    <a:bodyPr/>
                    <a:lstStyle/>
                    <a:p>
                      <a:pPr algn="ctr">
                        <a:defRPr sz="1800"/>
                      </a:pPr>
                      <a:r>
                        <a:rPr b="1" sz="1000"/>
                        <a:t>Извършва се от клиентите или от крайните потребители, които не са служители на компанията</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r>
              <a:tr h="432974">
                <a:tc>
                  <a:txBody>
                    <a:bodyPr/>
                    <a:lstStyle/>
                    <a:p>
                      <a:pPr algn="ctr">
                        <a:defRPr sz="1800"/>
                      </a:pPr>
                      <a:r>
                        <a:rPr b="1" sz="1000"/>
                        <a:t>Извършва се в самата организация</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c>
                  <a:txBody>
                    <a:bodyPr/>
                    <a:lstStyle/>
                    <a:p>
                      <a:pPr algn="ctr">
                        <a:defRPr sz="1800"/>
                      </a:pPr>
                      <a:r>
                        <a:rPr b="1" sz="1000"/>
                        <a:t>Извършва се извън организацията</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r>
              <a:tr h="432974">
                <a:tc>
                  <a:txBody>
                    <a:bodyPr/>
                    <a:lstStyle/>
                    <a:p>
                      <a:pPr algn="ctr">
                        <a:defRPr sz="1800"/>
                      </a:pPr>
                      <a:r>
                        <a:rPr b="1" sz="1000"/>
                        <a:t>Тестване за сигурност и надежност не се правят </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c>
                  <a:txBody>
                    <a:bodyPr/>
                    <a:lstStyle/>
                    <a:p>
                      <a:pPr algn="ctr">
                        <a:lnSpc>
                          <a:spcPct val="115000"/>
                        </a:lnSpc>
                        <a:defRPr b="1" sz="1000"/>
                      </a:pPr>
                    </a:p>
                    <a:p>
                      <a:pPr algn="ctr">
                        <a:lnSpc>
                          <a:spcPct val="115000"/>
                        </a:lnSpc>
                        <a:defRPr b="1" sz="1000"/>
                      </a:pPr>
                      <a:r>
                        <a:t>Правят се тестове за сигурност, надежност </a:t>
                      </a:r>
                    </a:p>
                  </a:txBody>
                  <a:tcPr marL="0" marR="0" marT="0" marB="0" anchor="t"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r>
              <a:tr h="432974">
                <a:tc>
                  <a:txBody>
                    <a:bodyPr/>
                    <a:lstStyle/>
                    <a:p>
                      <a:pPr algn="ctr">
                        <a:defRPr b="1" sz="1000"/>
                      </a:pPr>
                      <a:r>
                        <a:t>Използват и двете техники </a:t>
                      </a:r>
                      <a:r>
                        <a:t>White box </a:t>
                      </a:r>
                      <a:r>
                        <a:t>и </a:t>
                      </a:r>
                      <a:r>
                        <a:t>black box</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c>
                  <a:txBody>
                    <a:bodyPr/>
                    <a:lstStyle/>
                    <a:p>
                      <a:pPr algn="ctr">
                        <a:lnSpc>
                          <a:spcPct val="115000"/>
                        </a:lnSpc>
                        <a:defRPr b="1" sz="1000"/>
                      </a:pPr>
                    </a:p>
                    <a:p>
                      <a:pPr algn="ctr">
                        <a:lnSpc>
                          <a:spcPct val="115000"/>
                        </a:lnSpc>
                        <a:defRPr b="1" sz="1000"/>
                      </a:pPr>
                      <a:r>
                        <a:t>Използва се само </a:t>
                      </a:r>
                      <a:r>
                        <a:t>Black box </a:t>
                      </a:r>
                      <a:r>
                        <a:t>тестване</a:t>
                      </a:r>
                    </a:p>
                  </a:txBody>
                  <a:tcPr marL="0" marR="0" marT="0" marB="0" anchor="t"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r>
              <a:tr h="571429">
                <a:tc>
                  <a:txBody>
                    <a:bodyPr/>
                    <a:lstStyle/>
                    <a:p>
                      <a:pPr algn="ctr">
                        <a:defRPr sz="1800"/>
                      </a:pPr>
                      <a:r>
                        <a:rPr b="1" sz="1000"/>
                        <a:t>Критични дефекти могат да бъдат адресирани веднага от екипа на разработчиците </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c>
                  <a:txBody>
                    <a:bodyPr/>
                    <a:lstStyle/>
                    <a:p>
                      <a:pPr algn="ctr">
                        <a:defRPr sz="1800"/>
                      </a:pPr>
                      <a:r>
                        <a:rPr b="1" sz="1000"/>
                        <a:t>Повечето дефекти открити по време на Бета тестването се събират и се осраняват във  следващата версия на продукта</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r>
            </a:tbl>
          </a:graphicData>
        </a:graphic>
      </p:graphicFrame>
      <p:pic>
        <p:nvPicPr>
          <p:cNvPr id="213" name="Picture 1" descr="Picture 1"/>
          <p:cNvPicPr>
            <a:picLocks noChangeAspect="1"/>
          </p:cNvPicPr>
          <p:nvPr/>
        </p:nvPicPr>
        <p:blipFill>
          <a:blip r:embed="rId2">
            <a:extLst/>
          </a:blip>
          <a:stretch>
            <a:fillRect/>
          </a:stretch>
        </p:blipFill>
        <p:spPr>
          <a:xfrm>
            <a:off x="899591" y="915566"/>
            <a:ext cx="6840761" cy="8509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130"/>
          <p:cNvSpPr txBox="1"/>
          <p:nvPr>
            <p:ph type="title"/>
          </p:nvPr>
        </p:nvSpPr>
        <p:spPr>
          <a:xfrm>
            <a:off x="1584000" y="25734"/>
            <a:ext cx="7560000" cy="776532"/>
          </a:xfrm>
          <a:prstGeom prst="rect">
            <a:avLst/>
          </a:prstGeom>
        </p:spPr>
        <p:txBody>
          <a:bodyPr lIns="45699" tIns="45699" rIns="45699" bIns="45699"/>
          <a:lstStyle/>
          <a:p>
            <a:pPr defTabSz="594359">
              <a:defRPr sz="1170"/>
            </a:pPr>
            <a:br/>
            <a:r>
              <a:t>Типове тестове </a:t>
            </a:r>
            <a:br/>
            <a:r>
              <a:t>(класификация спрямо целта на тестването)</a:t>
            </a:r>
            <a:br/>
          </a:p>
        </p:txBody>
      </p:sp>
      <p:sp>
        <p:nvSpPr>
          <p:cNvPr id="216" name="Rectangle 2"/>
          <p:cNvSpPr txBox="1"/>
          <p:nvPr/>
        </p:nvSpPr>
        <p:spPr>
          <a:xfrm>
            <a:off x="1377360" y="589324"/>
            <a:ext cx="7613416" cy="4036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00"/>
            </a:pPr>
            <a:r>
              <a:t>Спрямо целта на тестовете различаваме 4 големи групи тестове</a:t>
            </a:r>
          </a:p>
          <a:p>
            <a:pPr>
              <a:defRPr sz="1100"/>
            </a:pPr>
          </a:p>
          <a:p>
            <a:pPr>
              <a:defRPr b="1" sz="1100"/>
            </a:pPr>
            <a:r>
              <a:t>Тестване на функционалност</a:t>
            </a:r>
            <a:r>
              <a:t> (functional testing)</a:t>
            </a:r>
          </a:p>
          <a:p>
            <a:pPr>
              <a:defRPr sz="1100"/>
            </a:pPr>
          </a:p>
          <a:p>
            <a:pPr>
              <a:defRPr sz="1100"/>
            </a:pPr>
            <a:r>
              <a:t>Функционалността, която някоя система, под-система или компонент трябва да изпълни, може да бъде описана в артефакти като:  функционална спецификация, </a:t>
            </a:r>
            <a:r>
              <a:t>use cases</a:t>
            </a:r>
            <a:r>
              <a:t>, или тя може да остане недокументирана . Функцията е „</a:t>
            </a:r>
            <a:r>
              <a:rPr b="1"/>
              <a:t>какво</a:t>
            </a:r>
            <a:r>
              <a:t>“ системата прави. </a:t>
            </a:r>
          </a:p>
          <a:p>
            <a:pPr>
              <a:defRPr sz="1100"/>
            </a:pPr>
            <a:r>
              <a:t>Функционалните тестове се базират на тези функции и могат да бъдат правени на всяко ниво ( </a:t>
            </a:r>
            <a:r>
              <a:t>Unit, Integration, System, Acceptance) . </a:t>
            </a:r>
            <a:r>
              <a:t>Най-често използваната техника при функционалните тестове е </a:t>
            </a:r>
            <a:r>
              <a:t>Black box</a:t>
            </a:r>
          </a:p>
          <a:p>
            <a:pPr>
              <a:defRPr sz="1100"/>
            </a:pPr>
          </a:p>
          <a:p>
            <a:pPr>
              <a:defRPr b="1" sz="1100"/>
            </a:pPr>
            <a:r>
              <a:t>Тестване на характеристики на продукта ( </a:t>
            </a:r>
            <a:r>
              <a:t>non-functional testing</a:t>
            </a:r>
            <a:r>
              <a:t>) </a:t>
            </a:r>
          </a:p>
          <a:p>
            <a:pPr>
              <a:defRPr sz="1100"/>
            </a:pPr>
          </a:p>
          <a:p>
            <a:pPr>
              <a:defRPr sz="1100"/>
            </a:pPr>
            <a:r>
              <a:t>Не-функционалните аспекти на системата са познати още като аспкти на качеството. Тук  фокусът е не „какво“ прави системата, а „</a:t>
            </a:r>
            <a:r>
              <a:rPr b="1"/>
              <a:t>колко“</a:t>
            </a:r>
            <a:r>
              <a:t> добре го прави. Не-функционални тестове : </a:t>
            </a:r>
            <a:r>
              <a:rPr b="1"/>
              <a:t>usability, security, load , performance</a:t>
            </a:r>
            <a:r>
              <a:t> </a:t>
            </a:r>
            <a:r>
              <a:t> и тн . </a:t>
            </a:r>
          </a:p>
          <a:p>
            <a:pPr>
              <a:defRPr b="1" sz="1100"/>
            </a:pPr>
            <a:r>
              <a:t>Техниките</a:t>
            </a:r>
            <a:r>
              <a:rPr b="0"/>
              <a:t>, които се използват тук са малко формализирани и не толкова процедурни, колкото при функционалните тестове. Това е така защото пряко зависят от типа на системата.</a:t>
            </a:r>
            <a:endParaRPr b="0"/>
          </a:p>
          <a:p>
            <a:pPr>
              <a:defRPr sz="1100"/>
            </a:pPr>
          </a:p>
          <a:p>
            <a:pPr>
              <a:defRPr b="1" sz="1100"/>
            </a:pPr>
            <a:r>
              <a:t>Тестване на структурата/архитектурата</a:t>
            </a:r>
          </a:p>
          <a:p>
            <a:pPr>
              <a:defRPr sz="1100"/>
            </a:pPr>
          </a:p>
          <a:p>
            <a:pPr>
              <a:defRPr sz="1100"/>
            </a:pPr>
            <a:r>
              <a:t>При този вид тестване се изследва вътрешната структура на приложението, за да се формулират тестовете.  Използваната техника се нарича </a:t>
            </a:r>
            <a:r>
              <a:t>White box </a:t>
            </a:r>
            <a:r>
              <a:t>или още позната като </a:t>
            </a:r>
            <a:r>
              <a:t>Glass box. </a:t>
            </a:r>
            <a:r>
              <a:t>Тези тестове изискват задълбочено познание на структурата и архитектурата на приложението или „</a:t>
            </a:r>
            <a:r>
              <a:rPr b="1"/>
              <a:t>как“ </a:t>
            </a:r>
            <a:r>
              <a:t>работи приложението.  Този тип тестване се концентрира върху самия код и изисква неговото задълбочено познание .Такива тестове могат да се правят на всички нива, но най-често приложими са при </a:t>
            </a:r>
            <a:r>
              <a:t>Unit </a:t>
            </a:r>
            <a:r>
              <a:t>тестовете.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130"/>
          <p:cNvSpPr txBox="1"/>
          <p:nvPr>
            <p:ph type="title"/>
          </p:nvPr>
        </p:nvSpPr>
        <p:spPr>
          <a:xfrm>
            <a:off x="1584000" y="25734"/>
            <a:ext cx="7560000" cy="776532"/>
          </a:xfrm>
          <a:prstGeom prst="rect">
            <a:avLst/>
          </a:prstGeom>
        </p:spPr>
        <p:txBody>
          <a:bodyPr lIns="45699" tIns="45699" rIns="45699" bIns="45699"/>
          <a:lstStyle/>
          <a:p>
            <a:pPr defTabSz="594359">
              <a:defRPr sz="1170"/>
            </a:pPr>
            <a:br/>
            <a:r>
              <a:t>Типове тестове </a:t>
            </a:r>
            <a:br/>
            <a:r>
              <a:t>(класификация спрямо целта на тестването)</a:t>
            </a:r>
            <a:br/>
          </a:p>
        </p:txBody>
      </p:sp>
      <p:sp>
        <p:nvSpPr>
          <p:cNvPr id="219" name="Rectangle 2"/>
          <p:cNvSpPr txBox="1"/>
          <p:nvPr/>
        </p:nvSpPr>
        <p:spPr>
          <a:xfrm>
            <a:off x="1307650" y="714660"/>
            <a:ext cx="7613416" cy="39599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
            </a:pPr>
          </a:p>
          <a:p>
            <a:pPr>
              <a:defRPr b="1" sz="1200"/>
            </a:pPr>
            <a:r>
              <a:t>Тестване свързано с промени </a:t>
            </a:r>
            <a:r>
              <a:t>(confirmation &amp; regression testing) </a:t>
            </a:r>
          </a:p>
          <a:p>
            <a:pPr>
              <a:defRPr sz="1200"/>
            </a:pPr>
          </a:p>
          <a:p>
            <a:pPr>
              <a:defRPr b="1" sz="1200"/>
            </a:pPr>
            <a:r>
              <a:t>Confirmation testing</a:t>
            </a:r>
          </a:p>
          <a:p>
            <a:pPr>
              <a:defRPr sz="1200"/>
            </a:pPr>
            <a:r>
              <a:t>Целта на тестовете е да откриват грешки и дефекти в системата . Веднъж открити тези грешки, ще бъдат регистрирани  и след това отстранени от разработчиците. След като грешка или набор от грешки бъдат отстранени, системата ще има нова версия , която съдържа тези поправки.  Веднага след като това се случи, нов тест трябва да се извърши, за да се провери, че тази грешка е отстранена . Това се нарича </a:t>
            </a:r>
            <a:r>
              <a:rPr b="1"/>
              <a:t>confirmation testing </a:t>
            </a:r>
            <a:r>
              <a:rPr b="1"/>
              <a:t>или </a:t>
            </a:r>
            <a:r>
              <a:rPr b="1"/>
              <a:t> re-testing</a:t>
            </a:r>
            <a:r>
              <a:t>. </a:t>
            </a:r>
          </a:p>
          <a:p>
            <a:pPr>
              <a:defRPr sz="1200"/>
            </a:pPr>
          </a:p>
          <a:p>
            <a:pPr>
              <a:defRPr b="1" sz="1200"/>
            </a:pPr>
            <a:r>
              <a:t>Самият процес по тестването е итеративен по природа</a:t>
            </a:r>
            <a:r>
              <a:rPr b="0"/>
              <a:t>. Това означава ,че едни и същи тестове се повтарят многократно, </a:t>
            </a:r>
            <a:r>
              <a:t>защото целта на тестването е не само да регистрира наличието на грешки, но и да се увери ,че те са правилно отстранени.</a:t>
            </a:r>
            <a:r>
              <a:rPr b="0"/>
              <a:t> За това сценариите трябва да бъда повторяеми. Няма нищо по-лошо за тестерите от това да намерят дефект и след това да не могат да го възпроизведат. За да се правят добри повторяеми тестове са необходими 2 основни неща: </a:t>
            </a:r>
            <a:endParaRPr b="0"/>
          </a:p>
          <a:p>
            <a:pPr>
              <a:defRPr sz="1200"/>
            </a:pPr>
          </a:p>
          <a:p>
            <a:pPr marL="171450" indent="-171450">
              <a:buSzPct val="100000"/>
              <a:buFont typeface="Arial"/>
              <a:buChar char="•"/>
              <a:defRPr b="1" sz="1200"/>
            </a:pPr>
            <a:r>
              <a:t>Стабилна входна точка</a:t>
            </a:r>
            <a:r>
              <a:rPr b="0"/>
              <a:t>: тъй като средите, в които се изпълнява теста се менят постоянно , абсолютно задължително е да се опише състоянието на системата и средата преди началото на теста</a:t>
            </a:r>
            <a:endParaRPr b="0"/>
          </a:p>
          <a:p>
            <a:pPr>
              <a:defRPr sz="1200"/>
            </a:pPr>
          </a:p>
          <a:p>
            <a:pPr marL="171450" indent="-171450">
              <a:buSzPct val="100000"/>
              <a:buFont typeface="Arial"/>
              <a:buChar char="•"/>
              <a:defRPr b="1" sz="1200"/>
            </a:pPr>
            <a:r>
              <a:t>Стабилни входни данни</a:t>
            </a:r>
            <a:r>
              <a:rPr b="0"/>
              <a:t>:  какви са точно данните, които се използват и в какъв ред</a:t>
            </a:r>
            <a:endParaRPr b="0"/>
          </a:p>
          <a:p>
            <a:pPr>
              <a:defRPr sz="12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Shape 381"/>
          <p:cNvSpPr txBox="1"/>
          <p:nvPr>
            <p:ph type="title"/>
          </p:nvPr>
        </p:nvSpPr>
        <p:spPr>
          <a:xfrm>
            <a:off x="0" y="25734"/>
            <a:ext cx="9144000" cy="776532"/>
          </a:xfrm>
          <a:prstGeom prst="rect">
            <a:avLst/>
          </a:prstGeom>
        </p:spPr>
        <p:txBody>
          <a:bodyPr lIns="45699" tIns="45699" rIns="45699" bIns="45699"/>
          <a:lstStyle>
            <a:lvl1pPr>
              <a:defRPr sz="2400"/>
            </a:lvl1pPr>
          </a:lstStyle>
          <a:p>
            <a:pPr/>
            <a:r>
              <a:t>Методологии за разработка на софтуер</a:t>
            </a:r>
          </a:p>
        </p:txBody>
      </p:sp>
      <p:sp>
        <p:nvSpPr>
          <p:cNvPr id="75" name="Shape 382"/>
          <p:cNvSpPr/>
          <p:nvPr/>
        </p:nvSpPr>
        <p:spPr>
          <a:xfrm>
            <a:off x="1390706" y="1696740"/>
            <a:ext cx="499163" cy="8638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9017"/>
                </a:moveTo>
                <a:cubicBezTo>
                  <a:pt x="9940" y="19017"/>
                  <a:pt x="9244" y="19419"/>
                  <a:pt x="9244" y="19916"/>
                </a:cubicBezTo>
                <a:cubicBezTo>
                  <a:pt x="9244" y="20413"/>
                  <a:pt x="9940" y="20815"/>
                  <a:pt x="10800" y="20815"/>
                </a:cubicBezTo>
                <a:cubicBezTo>
                  <a:pt x="11660" y="20815"/>
                  <a:pt x="12356" y="20413"/>
                  <a:pt x="12356" y="19916"/>
                </a:cubicBezTo>
                <a:cubicBezTo>
                  <a:pt x="12356" y="19419"/>
                  <a:pt x="11660" y="19017"/>
                  <a:pt x="10800" y="19017"/>
                </a:cubicBezTo>
                <a:close/>
                <a:moveTo>
                  <a:pt x="1661" y="2154"/>
                </a:moveTo>
                <a:lnTo>
                  <a:pt x="1661" y="17996"/>
                </a:lnTo>
                <a:lnTo>
                  <a:pt x="19939" y="17996"/>
                </a:lnTo>
                <a:lnTo>
                  <a:pt x="19939" y="2154"/>
                </a:lnTo>
                <a:close/>
                <a:moveTo>
                  <a:pt x="8308" y="714"/>
                </a:moveTo>
                <a:cubicBezTo>
                  <a:pt x="7964" y="714"/>
                  <a:pt x="7685" y="875"/>
                  <a:pt x="7685" y="1074"/>
                </a:cubicBezTo>
                <a:cubicBezTo>
                  <a:pt x="7685" y="1273"/>
                  <a:pt x="7964" y="1434"/>
                  <a:pt x="8308" y="1434"/>
                </a:cubicBezTo>
                <a:lnTo>
                  <a:pt x="13292" y="1434"/>
                </a:lnTo>
                <a:cubicBezTo>
                  <a:pt x="13636" y="1434"/>
                  <a:pt x="13915" y="1273"/>
                  <a:pt x="13915" y="1074"/>
                </a:cubicBezTo>
                <a:cubicBezTo>
                  <a:pt x="13915" y="875"/>
                  <a:pt x="13636" y="714"/>
                  <a:pt x="13292" y="714"/>
                </a:cubicBezTo>
                <a:close/>
                <a:moveTo>
                  <a:pt x="3600" y="0"/>
                </a:moveTo>
                <a:lnTo>
                  <a:pt x="18000" y="0"/>
                </a:lnTo>
                <a:cubicBezTo>
                  <a:pt x="19988" y="0"/>
                  <a:pt x="21600" y="931"/>
                  <a:pt x="21600" y="2080"/>
                </a:cubicBezTo>
                <a:lnTo>
                  <a:pt x="21600" y="19520"/>
                </a:lnTo>
                <a:cubicBezTo>
                  <a:pt x="21600" y="20669"/>
                  <a:pt x="19988" y="21600"/>
                  <a:pt x="18000" y="21600"/>
                </a:cubicBezTo>
                <a:lnTo>
                  <a:pt x="3600" y="21600"/>
                </a:lnTo>
                <a:cubicBezTo>
                  <a:pt x="1612" y="21600"/>
                  <a:pt x="0" y="20669"/>
                  <a:pt x="0" y="19520"/>
                </a:cubicBezTo>
                <a:lnTo>
                  <a:pt x="0" y="2080"/>
                </a:lnTo>
                <a:cubicBezTo>
                  <a:pt x="0" y="931"/>
                  <a:pt x="1612" y="0"/>
                  <a:pt x="3600" y="0"/>
                </a:cubicBezTo>
                <a:close/>
              </a:path>
            </a:pathLst>
          </a:custGeom>
          <a:solidFill>
            <a:srgbClr val="3F3F3F"/>
          </a:solidFill>
          <a:ln w="12700">
            <a:miter lim="400000"/>
          </a:ln>
        </p:spPr>
        <p:txBody>
          <a:bodyPr lIns="45719" rIns="45719" anchor="ctr"/>
          <a:lstStyle/>
          <a:p>
            <a:pPr algn="ctr">
              <a:defRPr sz="1800">
                <a:solidFill>
                  <a:srgbClr val="FFFFFF"/>
                </a:solidFill>
              </a:defRPr>
            </a:pPr>
          </a:p>
        </p:txBody>
      </p:sp>
      <p:sp>
        <p:nvSpPr>
          <p:cNvPr id="76" name="Shape 383"/>
          <p:cNvSpPr/>
          <p:nvPr/>
        </p:nvSpPr>
        <p:spPr>
          <a:xfrm>
            <a:off x="1117265" y="3501009"/>
            <a:ext cx="1061289" cy="843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56" y="15222"/>
                </a:moveTo>
                <a:cubicBezTo>
                  <a:pt x="15757" y="15222"/>
                  <a:pt x="15596" y="15424"/>
                  <a:pt x="15596" y="15675"/>
                </a:cubicBezTo>
                <a:cubicBezTo>
                  <a:pt x="15596" y="15925"/>
                  <a:pt x="15757" y="16128"/>
                  <a:pt x="15956" y="16128"/>
                </a:cubicBezTo>
                <a:lnTo>
                  <a:pt x="17156" y="16128"/>
                </a:lnTo>
                <a:cubicBezTo>
                  <a:pt x="17355" y="16128"/>
                  <a:pt x="17516" y="15925"/>
                  <a:pt x="17516" y="15675"/>
                </a:cubicBezTo>
                <a:cubicBezTo>
                  <a:pt x="17516" y="15424"/>
                  <a:pt x="17355" y="15222"/>
                  <a:pt x="17156" y="15222"/>
                </a:cubicBezTo>
                <a:close/>
                <a:moveTo>
                  <a:pt x="1156" y="15222"/>
                </a:moveTo>
                <a:cubicBezTo>
                  <a:pt x="957" y="15222"/>
                  <a:pt x="796" y="15424"/>
                  <a:pt x="796" y="15675"/>
                </a:cubicBezTo>
                <a:cubicBezTo>
                  <a:pt x="796" y="15925"/>
                  <a:pt x="957" y="16128"/>
                  <a:pt x="1156" y="16128"/>
                </a:cubicBezTo>
                <a:lnTo>
                  <a:pt x="2355" y="16128"/>
                </a:lnTo>
                <a:cubicBezTo>
                  <a:pt x="2554" y="16128"/>
                  <a:pt x="2715" y="15925"/>
                  <a:pt x="2715" y="15675"/>
                </a:cubicBezTo>
                <a:cubicBezTo>
                  <a:pt x="2715" y="15424"/>
                  <a:pt x="2554" y="15222"/>
                  <a:pt x="2355" y="15222"/>
                </a:cubicBezTo>
                <a:close/>
                <a:moveTo>
                  <a:pt x="19557" y="15070"/>
                </a:moveTo>
                <a:cubicBezTo>
                  <a:pt x="19291" y="15070"/>
                  <a:pt x="19077" y="15341"/>
                  <a:pt x="19077" y="15675"/>
                </a:cubicBezTo>
                <a:cubicBezTo>
                  <a:pt x="19077" y="16008"/>
                  <a:pt x="19291" y="16279"/>
                  <a:pt x="19557" y="16279"/>
                </a:cubicBezTo>
                <a:cubicBezTo>
                  <a:pt x="19822" y="16279"/>
                  <a:pt x="20037" y="16008"/>
                  <a:pt x="20037" y="15675"/>
                </a:cubicBezTo>
                <a:cubicBezTo>
                  <a:pt x="20037" y="15341"/>
                  <a:pt x="19822" y="15070"/>
                  <a:pt x="19557" y="15070"/>
                </a:cubicBezTo>
                <a:close/>
                <a:moveTo>
                  <a:pt x="796" y="1031"/>
                </a:moveTo>
                <a:lnTo>
                  <a:pt x="796" y="14501"/>
                </a:lnTo>
                <a:lnTo>
                  <a:pt x="20804" y="14501"/>
                </a:lnTo>
                <a:lnTo>
                  <a:pt x="20804" y="1031"/>
                </a:lnTo>
                <a:close/>
                <a:moveTo>
                  <a:pt x="0" y="0"/>
                </a:moveTo>
                <a:lnTo>
                  <a:pt x="21600" y="0"/>
                </a:lnTo>
                <a:lnTo>
                  <a:pt x="21600" y="16918"/>
                </a:lnTo>
                <a:lnTo>
                  <a:pt x="12081" y="16918"/>
                </a:lnTo>
                <a:lnTo>
                  <a:pt x="12381" y="19468"/>
                </a:lnTo>
                <a:lnTo>
                  <a:pt x="15714" y="19468"/>
                </a:lnTo>
                <a:cubicBezTo>
                  <a:pt x="16182" y="19468"/>
                  <a:pt x="16561" y="19945"/>
                  <a:pt x="16561" y="20534"/>
                </a:cubicBezTo>
                <a:lnTo>
                  <a:pt x="16561" y="21600"/>
                </a:lnTo>
                <a:lnTo>
                  <a:pt x="5040" y="21600"/>
                </a:lnTo>
                <a:lnTo>
                  <a:pt x="5040" y="20534"/>
                </a:lnTo>
                <a:cubicBezTo>
                  <a:pt x="5040" y="19945"/>
                  <a:pt x="5419" y="19468"/>
                  <a:pt x="5887" y="19468"/>
                </a:cubicBezTo>
                <a:lnTo>
                  <a:pt x="9219" y="19468"/>
                </a:lnTo>
                <a:lnTo>
                  <a:pt x="9519" y="16918"/>
                </a:lnTo>
                <a:lnTo>
                  <a:pt x="0" y="16918"/>
                </a:lnTo>
                <a:close/>
              </a:path>
            </a:pathLst>
          </a:custGeom>
          <a:solidFill>
            <a:srgbClr val="3F3F3F"/>
          </a:solidFill>
          <a:ln w="12700">
            <a:miter lim="400000"/>
          </a:ln>
        </p:spPr>
        <p:txBody>
          <a:bodyPr lIns="45719" rIns="45719" anchor="ctr"/>
          <a:lstStyle/>
          <a:p>
            <a:pPr algn="ctr">
              <a:defRPr sz="1800">
                <a:solidFill>
                  <a:srgbClr val="FFFFFF"/>
                </a:solidFill>
              </a:defRPr>
            </a:pPr>
          </a:p>
        </p:txBody>
      </p:sp>
      <p:sp>
        <p:nvSpPr>
          <p:cNvPr id="77" name="Shape 384"/>
          <p:cNvSpPr txBox="1"/>
          <p:nvPr/>
        </p:nvSpPr>
        <p:spPr>
          <a:xfrm>
            <a:off x="5193789" y="843558"/>
            <a:ext cx="1996783" cy="48616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2800">
                <a:solidFill>
                  <a:srgbClr val="0DD2D9"/>
                </a:solidFill>
              </a:defRPr>
            </a:lvl1pPr>
          </a:lstStyle>
          <a:p>
            <a:pPr/>
            <a:r>
              <a:t>Waterfall</a:t>
            </a:r>
          </a:p>
        </p:txBody>
      </p:sp>
      <p:sp>
        <p:nvSpPr>
          <p:cNvPr id="78" name="Shape 388"/>
          <p:cNvSpPr txBox="1"/>
          <p:nvPr/>
        </p:nvSpPr>
        <p:spPr>
          <a:xfrm>
            <a:off x="5121781" y="1347613"/>
            <a:ext cx="2680431" cy="246214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000"/>
            </a:pPr>
            <a:r>
              <a:t>Както името подсказва, фазите при този модел следват логично отгоре надолу, като водопад. Макар, че се използва и при други производства, най-често приложим е при разработката на софтуер. Състои се от  ясно определени и разграничими фази: концепция и определяна на изискванията, дизайн, имплементация,  тестване и поддръжка</a:t>
            </a:r>
            <a:r>
              <a:t>. </a:t>
            </a:r>
            <a:r>
              <a:t> Преминаването в следващата фаза може да стане само след приключване на предишната . </a:t>
            </a:r>
          </a:p>
          <a:p>
            <a:pPr>
              <a:defRPr sz="1000"/>
            </a:pPr>
            <a:r>
              <a:t>Моделът работи добре при малки проекти, когато ръководителят на проекта е достатъчно уверен, че няма неточни или непълни изисквания. </a:t>
            </a:r>
            <a:r>
              <a:rPr b="1"/>
              <a:t>При този модел тестването може да започне  само след приключване на фазата по разработката</a:t>
            </a:r>
          </a:p>
        </p:txBody>
      </p:sp>
      <p:pic>
        <p:nvPicPr>
          <p:cNvPr id="79" name="Picture 11" descr="Picture 11"/>
          <p:cNvPicPr>
            <a:picLocks noChangeAspect="1"/>
          </p:cNvPicPr>
          <p:nvPr/>
        </p:nvPicPr>
        <p:blipFill>
          <a:blip r:embed="rId2">
            <a:extLst/>
          </a:blip>
          <a:stretch>
            <a:fillRect/>
          </a:stretch>
        </p:blipFill>
        <p:spPr>
          <a:xfrm>
            <a:off x="323527" y="1563637"/>
            <a:ext cx="4473225" cy="2952329"/>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130"/>
          <p:cNvSpPr txBox="1"/>
          <p:nvPr>
            <p:ph type="title"/>
          </p:nvPr>
        </p:nvSpPr>
        <p:spPr>
          <a:xfrm>
            <a:off x="1584000" y="25734"/>
            <a:ext cx="7560000" cy="776532"/>
          </a:xfrm>
          <a:prstGeom prst="rect">
            <a:avLst/>
          </a:prstGeom>
        </p:spPr>
        <p:txBody>
          <a:bodyPr lIns="45699" tIns="45699" rIns="45699" bIns="45699"/>
          <a:lstStyle/>
          <a:p>
            <a:pPr defTabSz="594359">
              <a:defRPr sz="1170"/>
            </a:pPr>
            <a:br/>
            <a:r>
              <a:t>Типове тестове </a:t>
            </a:r>
            <a:br/>
            <a:r>
              <a:t>(класификация спрямо целта на тестването)</a:t>
            </a:r>
            <a:br/>
          </a:p>
        </p:txBody>
      </p:sp>
      <p:sp>
        <p:nvSpPr>
          <p:cNvPr id="222" name="Rectangle 2"/>
          <p:cNvSpPr txBox="1"/>
          <p:nvPr/>
        </p:nvSpPr>
        <p:spPr>
          <a:xfrm>
            <a:off x="1331589" y="699541"/>
            <a:ext cx="3290639" cy="17382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200"/>
            </a:pPr>
            <a:r>
              <a:t>Scenario1</a:t>
            </a:r>
            <a:r>
              <a:t> – Създаване на нов потребител</a:t>
            </a:r>
            <a:r>
              <a:rPr b="0"/>
              <a:t>: </a:t>
            </a:r>
            <a:endParaRPr b="0"/>
          </a:p>
          <a:p>
            <a:pPr>
              <a:defRPr sz="1200"/>
            </a:pPr>
          </a:p>
          <a:p>
            <a:pPr marL="228600" indent="-228600">
              <a:buSzPct val="100000"/>
              <a:buAutoNum type="arabicPeriod" startAt="1"/>
              <a:defRPr sz="1000"/>
            </a:pPr>
            <a:r>
              <a:t>Въведи потребителско име : gsabev</a:t>
            </a:r>
          </a:p>
          <a:p>
            <a:pPr marL="228600" indent="-228600">
              <a:buSzPct val="100000"/>
              <a:buAutoNum type="arabicPeriod" startAt="1"/>
              <a:defRPr sz="1000"/>
            </a:pPr>
            <a:r>
              <a:t>Въведи парола: 12345</a:t>
            </a:r>
          </a:p>
          <a:p>
            <a:pPr marL="228600" indent="-228600">
              <a:buSzPct val="100000"/>
              <a:buAutoNum type="arabicPeriod" startAt="1"/>
              <a:defRPr sz="1000"/>
            </a:pPr>
            <a:r>
              <a:t>Натисни бутона </a:t>
            </a:r>
            <a:r>
              <a:t>Create</a:t>
            </a:r>
          </a:p>
          <a:p>
            <a:pPr marL="228600" indent="-228600">
              <a:buSzPct val="100000"/>
              <a:buAutoNum type="arabicPeriod" startAt="1"/>
              <a:defRPr sz="1000"/>
            </a:pPr>
          </a:p>
          <a:p>
            <a:pPr>
              <a:defRPr b="1" sz="1000"/>
            </a:pPr>
            <a:r>
              <a:t>Очакван резултат:</a:t>
            </a:r>
          </a:p>
          <a:p>
            <a:pPr marL="228600" indent="-228600">
              <a:buSzPct val="100000"/>
              <a:buAutoNum type="arabicPeriod" startAt="1"/>
              <a:defRPr sz="1000"/>
            </a:pPr>
            <a:r>
              <a:t>Зарежда се </a:t>
            </a:r>
            <a:r>
              <a:t>Welcome page</a:t>
            </a:r>
          </a:p>
          <a:p>
            <a:pPr marL="228600" indent="-228600">
              <a:buSzPct val="100000"/>
              <a:buAutoNum type="arabicPeriod" startAt="1"/>
              <a:defRPr sz="1000"/>
            </a:pPr>
            <a:r>
              <a:t>Потребителят е създаден в базата данни </a:t>
            </a:r>
          </a:p>
        </p:txBody>
      </p:sp>
      <p:sp>
        <p:nvSpPr>
          <p:cNvPr id="223" name="Rectangle 4"/>
          <p:cNvSpPr txBox="1"/>
          <p:nvPr/>
        </p:nvSpPr>
        <p:spPr>
          <a:xfrm>
            <a:off x="4816090" y="2465304"/>
            <a:ext cx="3290639" cy="24367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
            </a:pPr>
          </a:p>
          <a:p>
            <a:pPr>
              <a:defRPr b="1" sz="1200"/>
            </a:pPr>
            <a:r>
              <a:t>Scenario3</a:t>
            </a:r>
            <a:r>
              <a:t> – Създаване на нов потребител</a:t>
            </a:r>
            <a:r>
              <a:t>: </a:t>
            </a:r>
          </a:p>
          <a:p>
            <a:pPr>
              <a:defRPr sz="1200"/>
            </a:pPr>
          </a:p>
          <a:p>
            <a:pPr>
              <a:defRPr b="1" sz="1000"/>
            </a:pPr>
            <a:r>
              <a:t>Pre condition: </a:t>
            </a:r>
          </a:p>
          <a:p>
            <a:pPr marL="228600" indent="-228600">
              <a:buSzPct val="100000"/>
              <a:buAutoNum type="arabicPeriod" startAt="1"/>
              <a:defRPr sz="1000"/>
            </a:pPr>
            <a:r>
              <a:t>Налични са потребителско име и парола, генерирани на случаен принцип</a:t>
            </a:r>
          </a:p>
          <a:p>
            <a:pPr>
              <a:defRPr b="1" sz="1000"/>
            </a:pPr>
            <a:r>
              <a:t>Steps:</a:t>
            </a:r>
          </a:p>
          <a:p>
            <a:pPr marL="228600" indent="-228600">
              <a:buSzPct val="100000"/>
              <a:buAutoNum type="arabicPeriod" startAt="1"/>
              <a:defRPr sz="1000"/>
            </a:pPr>
            <a:r>
              <a:t>Въведи потребителско име</a:t>
            </a:r>
          </a:p>
          <a:p>
            <a:pPr marL="228600" indent="-228600">
              <a:buSzPct val="100000"/>
              <a:buAutoNum type="arabicPeriod" startAt="1"/>
              <a:defRPr sz="1000"/>
            </a:pPr>
            <a:r>
              <a:t>Въведи парола</a:t>
            </a:r>
          </a:p>
          <a:p>
            <a:pPr marL="228600" indent="-228600">
              <a:buSzPct val="100000"/>
              <a:buAutoNum type="arabicPeriod" startAt="1"/>
              <a:defRPr sz="1000"/>
            </a:pPr>
            <a:r>
              <a:t>Натисни бутона </a:t>
            </a:r>
            <a:r>
              <a:t>Create</a:t>
            </a:r>
          </a:p>
          <a:p>
            <a:pPr marL="228600" indent="-228600">
              <a:buSzPct val="100000"/>
              <a:buAutoNum type="arabicPeriod" startAt="1"/>
              <a:defRPr sz="1000"/>
            </a:pPr>
          </a:p>
          <a:p>
            <a:pPr>
              <a:defRPr b="1" sz="1000"/>
            </a:pPr>
            <a:r>
              <a:t>Expected results:</a:t>
            </a:r>
          </a:p>
          <a:p>
            <a:pPr marL="228600" indent="-228600">
              <a:buSzPct val="100000"/>
              <a:buAutoNum type="arabicPeriod" startAt="1"/>
              <a:defRPr sz="1000"/>
            </a:pPr>
            <a:r>
              <a:t>Зарежда се </a:t>
            </a:r>
            <a:r>
              <a:t>Welcome page</a:t>
            </a:r>
          </a:p>
          <a:p>
            <a:pPr marL="228600" indent="-228600">
              <a:buSzPct val="100000"/>
              <a:buAutoNum type="arabicPeriod" startAt="1"/>
              <a:defRPr sz="1000"/>
            </a:pPr>
            <a:r>
              <a:t>Потребителят е създаден в базата данни </a:t>
            </a:r>
          </a:p>
        </p:txBody>
      </p:sp>
      <p:sp>
        <p:nvSpPr>
          <p:cNvPr id="224" name="Rectangle 5"/>
          <p:cNvSpPr txBox="1"/>
          <p:nvPr/>
        </p:nvSpPr>
        <p:spPr>
          <a:xfrm>
            <a:off x="1282470" y="2499741"/>
            <a:ext cx="3290639" cy="22970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
            </a:pPr>
          </a:p>
          <a:p>
            <a:pPr>
              <a:defRPr b="1" sz="1200"/>
            </a:pPr>
            <a:r>
              <a:t>Scenario2</a:t>
            </a:r>
            <a:r>
              <a:t> – Създаване на нов потребител</a:t>
            </a:r>
            <a:r>
              <a:t>: </a:t>
            </a:r>
          </a:p>
          <a:p>
            <a:pPr>
              <a:defRPr sz="1200"/>
            </a:pPr>
          </a:p>
          <a:p>
            <a:pPr>
              <a:defRPr b="1" sz="1000"/>
            </a:pPr>
            <a:r>
              <a:t>Pre condition</a:t>
            </a:r>
            <a:r>
              <a:rPr b="0"/>
              <a:t>: </a:t>
            </a:r>
            <a:endParaRPr b="0"/>
          </a:p>
          <a:p>
            <a:pPr marL="228600" indent="-228600">
              <a:buSzPct val="100000"/>
              <a:buAutoNum type="arabicPeriod" startAt="1"/>
              <a:defRPr sz="1000"/>
            </a:pPr>
            <a:r>
              <a:t>В базата не съществува потребител </a:t>
            </a:r>
            <a:r>
              <a:t>gsabev</a:t>
            </a:r>
          </a:p>
          <a:p>
            <a:pPr>
              <a:defRPr b="1" sz="1000"/>
            </a:pPr>
            <a:r>
              <a:t>Steps:</a:t>
            </a:r>
          </a:p>
          <a:p>
            <a:pPr marL="228600" indent="-228600">
              <a:buSzPct val="100000"/>
              <a:buAutoNum type="arabicPeriod" startAt="1"/>
              <a:defRPr sz="1000"/>
            </a:pPr>
            <a:r>
              <a:t>Въведи потребителско име : </a:t>
            </a:r>
            <a:r>
              <a:t>gsabev</a:t>
            </a:r>
          </a:p>
          <a:p>
            <a:pPr marL="228600" indent="-228600">
              <a:buSzPct val="100000"/>
              <a:buAutoNum type="arabicPeriod" startAt="1"/>
              <a:defRPr sz="1000"/>
            </a:pPr>
            <a:r>
              <a:t>Въведи парола: 12345</a:t>
            </a:r>
          </a:p>
          <a:p>
            <a:pPr marL="228600" indent="-228600">
              <a:buSzPct val="100000"/>
              <a:buAutoNum type="arabicPeriod" startAt="1"/>
              <a:defRPr sz="1000"/>
            </a:pPr>
            <a:r>
              <a:t>Натисни бутона </a:t>
            </a:r>
            <a:r>
              <a:t>Create</a:t>
            </a:r>
          </a:p>
          <a:p>
            <a:pPr marL="228600" indent="-228600">
              <a:buSzPct val="100000"/>
              <a:buAutoNum type="arabicPeriod" startAt="1"/>
              <a:defRPr sz="1000"/>
            </a:pPr>
          </a:p>
          <a:p>
            <a:pPr>
              <a:defRPr b="1" sz="1000"/>
            </a:pPr>
            <a:r>
              <a:t>Expected results:</a:t>
            </a:r>
          </a:p>
          <a:p>
            <a:pPr marL="228600" indent="-228600">
              <a:buSzPct val="100000"/>
              <a:buAutoNum type="arabicPeriod" startAt="1"/>
              <a:defRPr sz="1000"/>
            </a:pPr>
            <a:r>
              <a:t>Зарежда се </a:t>
            </a:r>
            <a:r>
              <a:t>Welcome page</a:t>
            </a:r>
          </a:p>
          <a:p>
            <a:pPr marL="228600" indent="-228600">
              <a:buSzPct val="100000"/>
              <a:buAutoNum type="arabicPeriod" startAt="1"/>
              <a:defRPr sz="1000"/>
            </a:pPr>
            <a:r>
              <a:t>Потребителят е създаден в базата данни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130"/>
          <p:cNvSpPr txBox="1"/>
          <p:nvPr>
            <p:ph type="title"/>
          </p:nvPr>
        </p:nvSpPr>
        <p:spPr>
          <a:xfrm>
            <a:off x="1584000" y="25734"/>
            <a:ext cx="7560000" cy="776532"/>
          </a:xfrm>
          <a:prstGeom prst="rect">
            <a:avLst/>
          </a:prstGeom>
        </p:spPr>
        <p:txBody>
          <a:bodyPr lIns="45699" tIns="45699" rIns="45699" bIns="45699"/>
          <a:lstStyle/>
          <a:p>
            <a:pPr defTabSz="594359">
              <a:defRPr sz="1170"/>
            </a:pPr>
            <a:br/>
            <a:r>
              <a:t>Типове тестове </a:t>
            </a:r>
            <a:br/>
            <a:r>
              <a:t>(класификация спрямо целта на тестването)</a:t>
            </a:r>
            <a:br/>
          </a:p>
        </p:txBody>
      </p:sp>
      <p:sp>
        <p:nvSpPr>
          <p:cNvPr id="227" name="Rectangle 2"/>
          <p:cNvSpPr txBox="1"/>
          <p:nvPr/>
        </p:nvSpPr>
        <p:spPr>
          <a:xfrm>
            <a:off x="1311593" y="483517"/>
            <a:ext cx="7613417" cy="25125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
            </a:pPr>
          </a:p>
          <a:p>
            <a:pPr>
              <a:defRPr b="1" sz="1100"/>
            </a:pPr>
            <a:r>
              <a:t>Тестване свързано с промени </a:t>
            </a:r>
            <a:r>
              <a:t>(confirmation &amp; regression testing) </a:t>
            </a:r>
          </a:p>
          <a:p>
            <a:pPr>
              <a:defRPr sz="1100"/>
            </a:pPr>
          </a:p>
          <a:p>
            <a:pPr>
              <a:defRPr b="1" sz="1100"/>
            </a:pPr>
            <a:r>
              <a:t>Regression testing</a:t>
            </a:r>
          </a:p>
          <a:p>
            <a:pPr>
              <a:defRPr b="1" sz="1100"/>
            </a:pPr>
            <a:r>
              <a:t> </a:t>
            </a:r>
          </a:p>
          <a:p>
            <a:pPr>
              <a:defRPr sz="1100"/>
            </a:pPr>
            <a:r>
              <a:t>След като един дефект бъде отстранен, неговото остраняване може да доведе до откриването на някой скрит дефект или сам по себе си да доведе до дефекти </a:t>
            </a:r>
            <a:r>
              <a:t>.</a:t>
            </a:r>
          </a:p>
          <a:p>
            <a:pPr>
              <a:defRPr sz="1100"/>
            </a:pPr>
            <a:r>
              <a:t>Regression testing </a:t>
            </a:r>
            <a:r>
              <a:t>е вид </a:t>
            </a:r>
            <a:r>
              <a:t>re-testing </a:t>
            </a:r>
            <a:r>
              <a:t> в преди това тествана система след нейното модифициране с цел да се  удостовери, че не са се проявили скрити дефекти или че нови дефекти не са били направени като резултат от промяната. Правят се когато </a:t>
            </a:r>
            <a:r>
              <a:rPr b="1"/>
              <a:t>средата</a:t>
            </a:r>
            <a:r>
              <a:t> или кодът се </a:t>
            </a:r>
            <a:r>
              <a:rPr b="1"/>
              <a:t>променя</a:t>
            </a:r>
            <a:r>
              <a:t>. </a:t>
            </a:r>
          </a:p>
          <a:p>
            <a:pPr>
              <a:defRPr b="1" sz="1100"/>
            </a:pPr>
            <a:r>
              <a:t>Regression </a:t>
            </a:r>
            <a:r>
              <a:t>тестовете са едни от най-добрите кандидати за автоматизиране</a:t>
            </a:r>
            <a:r>
              <a:rPr b="0"/>
              <a:t>. Тези тестове ще се използват много пъти не само при нова версия на продукта, но и когато се правят малки промени в системата.  Всеки трябва да имат за цел и да може да бъде повтарян многократно. </a:t>
            </a:r>
            <a:endParaRPr b="0"/>
          </a:p>
          <a:p>
            <a:pPr>
              <a:defRPr b="1" sz="1100"/>
            </a:pPr>
            <a:r>
              <a:t>Use cases</a:t>
            </a:r>
            <a:r>
              <a:rPr b="0"/>
              <a:t> </a:t>
            </a:r>
            <a:r>
              <a:rPr b="0"/>
              <a:t>са най-добрата основа за дизайн на </a:t>
            </a:r>
            <a:r>
              <a:rPr b="0"/>
              <a:t>regression </a:t>
            </a:r>
            <a:r>
              <a:rPr b="0"/>
              <a:t>тестове: как те използват системата най-често и кои са най-критичните бизнес процеси покрити от нея</a:t>
            </a:r>
            <a:r>
              <a:rPr b="0"/>
              <a:t>. </a:t>
            </a:r>
          </a:p>
        </p:txBody>
      </p:sp>
      <p:pic>
        <p:nvPicPr>
          <p:cNvPr id="228" name="Picture 1" descr="Picture 1"/>
          <p:cNvPicPr>
            <a:picLocks noChangeAspect="1"/>
          </p:cNvPicPr>
          <p:nvPr/>
        </p:nvPicPr>
        <p:blipFill>
          <a:blip r:embed="rId2">
            <a:extLst/>
          </a:blip>
          <a:stretch>
            <a:fillRect/>
          </a:stretch>
        </p:blipFill>
        <p:spPr>
          <a:xfrm>
            <a:off x="3298252" y="3075806"/>
            <a:ext cx="3001641" cy="182912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Title 1"/>
          <p:cNvSpPr txBox="1"/>
          <p:nvPr>
            <p:ph type="title"/>
          </p:nvPr>
        </p:nvSpPr>
        <p:spPr>
          <a:xfrm>
            <a:off x="1584000" y="25734"/>
            <a:ext cx="7560000" cy="776532"/>
          </a:xfrm>
          <a:prstGeom prst="rect">
            <a:avLst/>
          </a:prstGeom>
        </p:spPr>
        <p:txBody>
          <a:bodyPr/>
          <a:lstStyle/>
          <a:p>
            <a:pPr/>
            <a:r>
              <a:t>Operational testing</a:t>
            </a:r>
          </a:p>
        </p:txBody>
      </p:sp>
      <p:sp>
        <p:nvSpPr>
          <p:cNvPr id="231" name="TextBox 2"/>
          <p:cNvSpPr txBox="1"/>
          <p:nvPr/>
        </p:nvSpPr>
        <p:spPr>
          <a:xfrm>
            <a:off x="1737399" y="1131590"/>
            <a:ext cx="5957234" cy="12515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2000"/>
            </a:pPr>
            <a:r>
              <a:t>Тестване при архивиране и възстановяване </a:t>
            </a:r>
          </a:p>
          <a:p>
            <a:pPr marL="285750" indent="-285750">
              <a:buSzPct val="100000"/>
              <a:buFont typeface="Arial"/>
              <a:buChar char="•"/>
              <a:defRPr sz="2000"/>
            </a:pPr>
            <a:r>
              <a:t>Тестване при бедствия </a:t>
            </a:r>
          </a:p>
          <a:p>
            <a:pPr marL="285750" indent="-285750">
              <a:buSzPct val="100000"/>
              <a:buFont typeface="Arial"/>
              <a:buChar char="•"/>
              <a:defRPr sz="2000"/>
            </a:pPr>
            <a:r>
              <a:t>Задачи по поддръжка </a:t>
            </a:r>
          </a:p>
          <a:p>
            <a:pPr marL="285750" indent="-285750">
              <a:buSzPct val="100000"/>
              <a:buFont typeface="Arial"/>
              <a:buChar char="•"/>
              <a:defRPr sz="2000"/>
            </a:pPr>
            <a:r>
              <a:t>Периодична проверка за сигурност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Shape 143"/>
          <p:cNvSpPr txBox="1"/>
          <p:nvPr>
            <p:ph type="title"/>
          </p:nvPr>
        </p:nvSpPr>
        <p:spPr>
          <a:xfrm>
            <a:off x="1584000" y="25734"/>
            <a:ext cx="7560000" cy="776532"/>
          </a:xfrm>
          <a:prstGeom prst="rect">
            <a:avLst/>
          </a:prstGeom>
        </p:spPr>
        <p:txBody>
          <a:bodyPr lIns="45699" tIns="45699" rIns="45699" bIns="45699"/>
          <a:lstStyle/>
          <a:p>
            <a:pPr>
              <a:defRPr>
                <a:solidFill>
                  <a:srgbClr val="0DD2D9"/>
                </a:solidFill>
              </a:defRPr>
            </a:pPr>
            <a:r>
              <a:t>  </a:t>
            </a:r>
            <a:r>
              <a:rPr sz="2800"/>
              <a:t>Фази на </a:t>
            </a:r>
            <a:r>
              <a:rPr sz="2800"/>
              <a:t>Waterfall </a:t>
            </a:r>
            <a:r>
              <a:rPr sz="2800"/>
              <a:t>модела</a:t>
            </a:r>
          </a:p>
        </p:txBody>
      </p:sp>
      <p:grpSp>
        <p:nvGrpSpPr>
          <p:cNvPr id="84" name="Shape 145"/>
          <p:cNvGrpSpPr/>
          <p:nvPr/>
        </p:nvGrpSpPr>
        <p:grpSpPr>
          <a:xfrm>
            <a:off x="1534959" y="730917"/>
            <a:ext cx="538037" cy="538037"/>
            <a:chOff x="0" y="0"/>
            <a:chExt cx="538036" cy="538036"/>
          </a:xfrm>
        </p:grpSpPr>
        <p:sp>
          <p:nvSpPr>
            <p:cNvPr id="82" name="Shape 146"/>
            <p:cNvSpPr/>
            <p:nvPr/>
          </p:nvSpPr>
          <p:spPr>
            <a:xfrm>
              <a:off x="-1" y="-1"/>
              <a:ext cx="538038" cy="538038"/>
            </a:xfrm>
            <a:prstGeom prst="ellipse">
              <a:avLst/>
            </a:prstGeom>
            <a:gradFill flip="none" rotWithShape="1">
              <a:gsLst>
                <a:gs pos="0">
                  <a:srgbClr val="DDDDDD"/>
                </a:gs>
                <a:gs pos="100000">
                  <a:srgbClr val="FFFFFF"/>
                </a:gs>
              </a:gsLst>
              <a:lin ang="0" scaled="0"/>
            </a:gradFill>
            <a:ln w="31750" cap="flat">
              <a:solidFill>
                <a:srgbClr val="0DD2D9"/>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83" name="Shape 147"/>
            <p:cNvSpPr txBox="1"/>
            <p:nvPr/>
          </p:nvSpPr>
          <p:spPr>
            <a:xfrm>
              <a:off x="134722" y="93707"/>
              <a:ext cx="268592" cy="350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lvl1pPr>
            </a:lstStyle>
            <a:p>
              <a:pPr/>
              <a:r>
                <a:t>1</a:t>
              </a:r>
            </a:p>
          </p:txBody>
        </p:sp>
      </p:grpSp>
      <p:grpSp>
        <p:nvGrpSpPr>
          <p:cNvPr id="87" name="Shape 148"/>
          <p:cNvGrpSpPr/>
          <p:nvPr/>
        </p:nvGrpSpPr>
        <p:grpSpPr>
          <a:xfrm>
            <a:off x="1563600" y="1401761"/>
            <a:ext cx="538037" cy="538037"/>
            <a:chOff x="0" y="0"/>
            <a:chExt cx="538036" cy="538036"/>
          </a:xfrm>
        </p:grpSpPr>
        <p:sp>
          <p:nvSpPr>
            <p:cNvPr id="85" name="Shape 149"/>
            <p:cNvSpPr/>
            <p:nvPr/>
          </p:nvSpPr>
          <p:spPr>
            <a:xfrm>
              <a:off x="-1" y="-1"/>
              <a:ext cx="538038" cy="538038"/>
            </a:xfrm>
            <a:prstGeom prst="ellipse">
              <a:avLst/>
            </a:prstGeom>
            <a:gradFill flip="none" rotWithShape="1">
              <a:gsLst>
                <a:gs pos="0">
                  <a:srgbClr val="DDDDDD"/>
                </a:gs>
                <a:gs pos="100000">
                  <a:srgbClr val="FFFFFF"/>
                </a:gs>
              </a:gsLst>
              <a:lin ang="0" scaled="0"/>
            </a:gradFill>
            <a:ln w="31750" cap="flat">
              <a:solidFill>
                <a:srgbClr val="0DD2D9"/>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86" name="Shape 150"/>
            <p:cNvSpPr txBox="1"/>
            <p:nvPr/>
          </p:nvSpPr>
          <p:spPr>
            <a:xfrm>
              <a:off x="134722" y="93707"/>
              <a:ext cx="268592" cy="350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lvl1pPr>
            </a:lstStyle>
            <a:p>
              <a:pPr/>
              <a:r>
                <a:t>2</a:t>
              </a:r>
            </a:p>
          </p:txBody>
        </p:sp>
      </p:grpSp>
      <p:grpSp>
        <p:nvGrpSpPr>
          <p:cNvPr id="90" name="Shape 151"/>
          <p:cNvGrpSpPr/>
          <p:nvPr/>
        </p:nvGrpSpPr>
        <p:grpSpPr>
          <a:xfrm>
            <a:off x="1563600" y="2041038"/>
            <a:ext cx="538037" cy="538037"/>
            <a:chOff x="0" y="0"/>
            <a:chExt cx="538036" cy="538036"/>
          </a:xfrm>
        </p:grpSpPr>
        <p:sp>
          <p:nvSpPr>
            <p:cNvPr id="88" name="Shape 152"/>
            <p:cNvSpPr/>
            <p:nvPr/>
          </p:nvSpPr>
          <p:spPr>
            <a:xfrm>
              <a:off x="-1" y="-1"/>
              <a:ext cx="538038" cy="538038"/>
            </a:xfrm>
            <a:prstGeom prst="ellipse">
              <a:avLst/>
            </a:prstGeom>
            <a:gradFill flip="none" rotWithShape="1">
              <a:gsLst>
                <a:gs pos="0">
                  <a:srgbClr val="DDDDDD"/>
                </a:gs>
                <a:gs pos="100000">
                  <a:srgbClr val="FFFFFF"/>
                </a:gs>
              </a:gsLst>
              <a:lin ang="0" scaled="0"/>
            </a:gradFill>
            <a:ln w="31750" cap="flat">
              <a:solidFill>
                <a:srgbClr val="0DD2D9"/>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89" name="Shape 153"/>
            <p:cNvSpPr txBox="1"/>
            <p:nvPr/>
          </p:nvSpPr>
          <p:spPr>
            <a:xfrm>
              <a:off x="134722" y="93707"/>
              <a:ext cx="268592" cy="350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lvl1pPr>
            </a:lstStyle>
            <a:p>
              <a:pPr/>
              <a:r>
                <a:t>3</a:t>
              </a:r>
            </a:p>
          </p:txBody>
        </p:sp>
      </p:grpSp>
      <p:grpSp>
        <p:nvGrpSpPr>
          <p:cNvPr id="93" name="Shape 154"/>
          <p:cNvGrpSpPr/>
          <p:nvPr/>
        </p:nvGrpSpPr>
        <p:grpSpPr>
          <a:xfrm>
            <a:off x="1571777" y="3291830"/>
            <a:ext cx="538037" cy="538037"/>
            <a:chOff x="0" y="0"/>
            <a:chExt cx="538036" cy="538036"/>
          </a:xfrm>
        </p:grpSpPr>
        <p:sp>
          <p:nvSpPr>
            <p:cNvPr id="91" name="Shape 155"/>
            <p:cNvSpPr/>
            <p:nvPr/>
          </p:nvSpPr>
          <p:spPr>
            <a:xfrm>
              <a:off x="-1" y="-1"/>
              <a:ext cx="538038" cy="538038"/>
            </a:xfrm>
            <a:prstGeom prst="ellipse">
              <a:avLst/>
            </a:prstGeom>
            <a:gradFill flip="none" rotWithShape="1">
              <a:gsLst>
                <a:gs pos="0">
                  <a:srgbClr val="DDDDDD"/>
                </a:gs>
                <a:gs pos="100000">
                  <a:srgbClr val="FFFFFF"/>
                </a:gs>
              </a:gsLst>
              <a:lin ang="0" scaled="0"/>
            </a:gradFill>
            <a:ln w="31750" cap="flat">
              <a:solidFill>
                <a:srgbClr val="0DD2D9"/>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92" name="Shape 156"/>
            <p:cNvSpPr txBox="1"/>
            <p:nvPr/>
          </p:nvSpPr>
          <p:spPr>
            <a:xfrm>
              <a:off x="134722" y="93707"/>
              <a:ext cx="268592" cy="350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lvl1pPr>
            </a:lstStyle>
            <a:p>
              <a:pPr/>
              <a:r>
                <a:t>5</a:t>
              </a:r>
            </a:p>
          </p:txBody>
        </p:sp>
      </p:grpSp>
      <p:sp>
        <p:nvSpPr>
          <p:cNvPr id="94" name="Shape 157"/>
          <p:cNvSpPr txBox="1"/>
          <p:nvPr/>
        </p:nvSpPr>
        <p:spPr>
          <a:xfrm>
            <a:off x="2206327" y="676769"/>
            <a:ext cx="6424403" cy="82301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1000"/>
            </a:pPr>
            <a:r>
              <a:t>Анализ на изискванията</a:t>
            </a:r>
            <a:r>
              <a:rPr b="0"/>
              <a:t> - Анализирането на изискванията на проекта е първата важна фаза в методологията за управление</a:t>
            </a:r>
            <a:r>
              <a:rPr b="0"/>
              <a:t> waterfall</a:t>
            </a:r>
            <a:r>
              <a:rPr b="0"/>
              <a:t>. През нея се изучава и разбира бизнес модела на клиента. Това изисква възможност за комуникация с клиентите и за анализ на потенциалните рискове, свързани с проекта.</a:t>
            </a:r>
            <a:endParaRPr b="0"/>
          </a:p>
        </p:txBody>
      </p:sp>
      <p:sp>
        <p:nvSpPr>
          <p:cNvPr id="95" name="Shape 158"/>
          <p:cNvSpPr txBox="1"/>
          <p:nvPr/>
        </p:nvSpPr>
        <p:spPr>
          <a:xfrm>
            <a:off x="2234969" y="1347613"/>
            <a:ext cx="6539778" cy="50634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1000"/>
            </a:pPr>
            <a:r>
              <a:t>Дизайн</a:t>
            </a:r>
            <a:r>
              <a:rPr b="0"/>
              <a:t> - След като се установи  какви са целите на проекта, трябва да се намери решение, което да удовлетворява поставените  изисквания. Тази фаза  може да включва произволен брой елементи, като например проектирането на софтуер, включително сигурност, дизайн на процеси или дизайн на продукта.</a:t>
            </a:r>
          </a:p>
        </p:txBody>
      </p:sp>
      <p:sp>
        <p:nvSpPr>
          <p:cNvPr id="96" name="Shape 159"/>
          <p:cNvSpPr txBox="1"/>
          <p:nvPr/>
        </p:nvSpPr>
        <p:spPr>
          <a:xfrm>
            <a:off x="2234969" y="1993944"/>
            <a:ext cx="6395763" cy="36664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1000"/>
            </a:pPr>
            <a:r>
              <a:t>Разработка</a:t>
            </a:r>
            <a:r>
              <a:rPr b="0"/>
              <a:t> – Действителната фаза на разработката на продукта въз основа на дизайна, определен в предишната стъпка,  се определят и разпределят и изпълняват задачите за изграждане на продукта</a:t>
            </a:r>
          </a:p>
        </p:txBody>
      </p:sp>
      <p:sp>
        <p:nvSpPr>
          <p:cNvPr id="97" name="Shape 160"/>
          <p:cNvSpPr txBox="1"/>
          <p:nvPr/>
        </p:nvSpPr>
        <p:spPr>
          <a:xfrm>
            <a:off x="2243146" y="3273566"/>
            <a:ext cx="6424403" cy="36664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1000"/>
            </a:pPr>
            <a:r>
              <a:t>Внедряване</a:t>
            </a:r>
            <a:r>
              <a:rPr b="0"/>
              <a:t> - След тестването продуктът трябва да се внедри в съответствие  с изискаванията, насоките и спецификите на клиента.</a:t>
            </a:r>
          </a:p>
        </p:txBody>
      </p:sp>
      <p:grpSp>
        <p:nvGrpSpPr>
          <p:cNvPr id="100" name="Shape 151"/>
          <p:cNvGrpSpPr/>
          <p:nvPr/>
        </p:nvGrpSpPr>
        <p:grpSpPr>
          <a:xfrm>
            <a:off x="1570991" y="2674329"/>
            <a:ext cx="538037" cy="538037"/>
            <a:chOff x="0" y="0"/>
            <a:chExt cx="538036" cy="538036"/>
          </a:xfrm>
        </p:grpSpPr>
        <p:sp>
          <p:nvSpPr>
            <p:cNvPr id="98" name="Shape 152"/>
            <p:cNvSpPr/>
            <p:nvPr/>
          </p:nvSpPr>
          <p:spPr>
            <a:xfrm>
              <a:off x="-1" y="-1"/>
              <a:ext cx="538038" cy="538038"/>
            </a:xfrm>
            <a:prstGeom prst="ellipse">
              <a:avLst/>
            </a:prstGeom>
            <a:gradFill flip="none" rotWithShape="1">
              <a:gsLst>
                <a:gs pos="0">
                  <a:srgbClr val="DDDDDD"/>
                </a:gs>
                <a:gs pos="100000">
                  <a:srgbClr val="FFFFFF"/>
                </a:gs>
              </a:gsLst>
              <a:lin ang="0" scaled="0"/>
            </a:gradFill>
            <a:ln w="31750" cap="flat">
              <a:solidFill>
                <a:srgbClr val="0DD2D9"/>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99" name="Shape 153"/>
            <p:cNvSpPr txBox="1"/>
            <p:nvPr/>
          </p:nvSpPr>
          <p:spPr>
            <a:xfrm>
              <a:off x="134722" y="93474"/>
              <a:ext cx="268592" cy="350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lvl1pPr>
            </a:lstStyle>
            <a:p>
              <a:pPr/>
              <a:r>
                <a:t>4</a:t>
              </a:r>
            </a:p>
          </p:txBody>
        </p:sp>
      </p:grpSp>
      <p:sp>
        <p:nvSpPr>
          <p:cNvPr id="101" name="Shape 159"/>
          <p:cNvSpPr txBox="1"/>
          <p:nvPr/>
        </p:nvSpPr>
        <p:spPr>
          <a:xfrm>
            <a:off x="2242360" y="2627234"/>
            <a:ext cx="6395764" cy="50634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1000"/>
            </a:pPr>
            <a:r>
              <a:t>Тестване</a:t>
            </a:r>
            <a:r>
              <a:rPr b="0"/>
              <a:t> - След като продуктът разработен и готов, тестовете се извършват, за да се провери дали  той  е без грешки. Също така е важно да се провери дали продуктът или услугата са били направени в съответствие с очакванията на клиента, по същество отговаря ли на изискванията.</a:t>
            </a:r>
          </a:p>
        </p:txBody>
      </p:sp>
      <p:grpSp>
        <p:nvGrpSpPr>
          <p:cNvPr id="104" name="Shape 154"/>
          <p:cNvGrpSpPr/>
          <p:nvPr/>
        </p:nvGrpSpPr>
        <p:grpSpPr>
          <a:xfrm>
            <a:off x="1571777" y="3924127"/>
            <a:ext cx="538037" cy="538037"/>
            <a:chOff x="0" y="0"/>
            <a:chExt cx="538036" cy="538036"/>
          </a:xfrm>
        </p:grpSpPr>
        <p:sp>
          <p:nvSpPr>
            <p:cNvPr id="102" name="Shape 155"/>
            <p:cNvSpPr/>
            <p:nvPr/>
          </p:nvSpPr>
          <p:spPr>
            <a:xfrm>
              <a:off x="-1" y="-1"/>
              <a:ext cx="538038" cy="538038"/>
            </a:xfrm>
            <a:prstGeom prst="ellipse">
              <a:avLst/>
            </a:prstGeom>
            <a:gradFill flip="none" rotWithShape="1">
              <a:gsLst>
                <a:gs pos="0">
                  <a:srgbClr val="DDDDDD"/>
                </a:gs>
                <a:gs pos="100000">
                  <a:srgbClr val="FFFFFF"/>
                </a:gs>
              </a:gsLst>
              <a:lin ang="0" scaled="0"/>
            </a:gradFill>
            <a:ln w="31750" cap="flat">
              <a:solidFill>
                <a:srgbClr val="0DD2D9"/>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103" name="Shape 156"/>
            <p:cNvSpPr txBox="1"/>
            <p:nvPr/>
          </p:nvSpPr>
          <p:spPr>
            <a:xfrm>
              <a:off x="134722" y="93707"/>
              <a:ext cx="268592" cy="350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lvl1pPr>
            </a:lstStyle>
            <a:p>
              <a:pPr/>
              <a:r>
                <a:t>6</a:t>
              </a:r>
            </a:p>
          </p:txBody>
        </p:sp>
      </p:grpSp>
      <p:sp>
        <p:nvSpPr>
          <p:cNvPr id="105" name="Shape 160"/>
          <p:cNvSpPr txBox="1"/>
          <p:nvPr/>
        </p:nvSpPr>
        <p:spPr>
          <a:xfrm>
            <a:off x="2243146" y="3869980"/>
            <a:ext cx="6424403" cy="50634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1000"/>
            </a:pPr>
            <a:r>
              <a:t>Поддръжка</a:t>
            </a:r>
            <a:r>
              <a:rPr b="0"/>
              <a:t> - След като окончателният продукт бъде доставен на клиента, се осигурява услуга за поддръжка, за да се увери, че продуктът или услугата продължават да се изпълняват според очакванията. Периодът на поддържане обикновено е за определен период от време.</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Shape 130"/>
          <p:cNvSpPr txBox="1"/>
          <p:nvPr>
            <p:ph type="title"/>
          </p:nvPr>
        </p:nvSpPr>
        <p:spPr>
          <a:xfrm>
            <a:off x="1584000" y="25734"/>
            <a:ext cx="7560000" cy="776532"/>
          </a:xfrm>
          <a:prstGeom prst="rect">
            <a:avLst/>
          </a:prstGeom>
        </p:spPr>
        <p:txBody>
          <a:bodyPr lIns="45699" tIns="45699" rIns="45699" bIns="45699"/>
          <a:lstStyle/>
          <a:p>
            <a:pPr>
              <a:defRPr sz="1800"/>
            </a:pPr>
            <a:r>
              <a:t>Методологии за разработка на софтуер - </a:t>
            </a:r>
            <a:r>
              <a:t>Waterfall</a:t>
            </a:r>
            <a:br/>
          </a:p>
        </p:txBody>
      </p:sp>
      <p:sp>
        <p:nvSpPr>
          <p:cNvPr id="108" name="Shape 133"/>
          <p:cNvSpPr txBox="1"/>
          <p:nvPr/>
        </p:nvSpPr>
        <p:spPr>
          <a:xfrm>
            <a:off x="1521381" y="627533"/>
            <a:ext cx="3220918" cy="35062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1800">
                <a:solidFill>
                  <a:srgbClr val="0DD2D9"/>
                </a:solidFill>
              </a:defRPr>
            </a:lvl1pPr>
          </a:lstStyle>
          <a:p>
            <a:pPr/>
            <a:r>
              <a:t>Разпределение по време</a:t>
            </a:r>
          </a:p>
        </p:txBody>
      </p:sp>
      <p:sp>
        <p:nvSpPr>
          <p:cNvPr id="109" name="Shape 138"/>
          <p:cNvSpPr txBox="1"/>
          <p:nvPr/>
        </p:nvSpPr>
        <p:spPr>
          <a:xfrm>
            <a:off x="1485376" y="1995684"/>
            <a:ext cx="6893326" cy="168661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200"/>
            </a:pPr>
            <a:r>
              <a:t>Waterfall </a:t>
            </a:r>
            <a:r>
              <a:t>модела е приложим при сравнително малки проекти със стабилни изисквания, при които вероятността за промяна на бюджета малка или никаква. Той е силно структуриран с конкретни срокове  и може лесно да бъде планиран и мониториране. </a:t>
            </a:r>
          </a:p>
          <a:p>
            <a:pPr>
              <a:defRPr sz="1200"/>
            </a:pPr>
          </a:p>
          <a:p>
            <a:pPr>
              <a:defRPr sz="1200"/>
            </a:pPr>
            <a:r>
              <a:t>Основният  му недостатък е в така наречения </a:t>
            </a:r>
            <a:r>
              <a:rPr b="1"/>
              <a:t>“time-to-market</a:t>
            </a:r>
            <a:r>
              <a:t>”  -</a:t>
            </a:r>
            <a:r>
              <a:t> времето до внедряването на продукта в производство (</a:t>
            </a:r>
            <a:r>
              <a:rPr b="1"/>
              <a:t>production</a:t>
            </a:r>
            <a:r>
              <a:t>)</a:t>
            </a:r>
            <a:r>
              <a:t>. При големи проекти вероятността началните изисквания да се променят през този период е много голяма. В края на проекта може да е укаже, че произведеният софтуер, вече не може да изпълни предназначението си, защото прекалено много обстоятелства и изисквания са се променили. </a:t>
            </a:r>
          </a:p>
        </p:txBody>
      </p:sp>
      <p:sp>
        <p:nvSpPr>
          <p:cNvPr id="110" name="Rectangle 2"/>
          <p:cNvSpPr txBox="1"/>
          <p:nvPr/>
        </p:nvSpPr>
        <p:spPr>
          <a:xfrm>
            <a:off x="1625154" y="995032"/>
            <a:ext cx="3013372" cy="6952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Анализ и дизайн – 20-40%</a:t>
            </a:r>
          </a:p>
          <a:p>
            <a:pPr/>
            <a:r>
              <a:t>Разработка 30-40%</a:t>
            </a:r>
          </a:p>
          <a:p>
            <a:pPr/>
            <a:r>
              <a:t>Тестване и внедряване  20-30%</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30"/>
          <p:cNvSpPr txBox="1"/>
          <p:nvPr>
            <p:ph type="title"/>
          </p:nvPr>
        </p:nvSpPr>
        <p:spPr>
          <a:xfrm>
            <a:off x="1584000" y="25734"/>
            <a:ext cx="7560000" cy="776532"/>
          </a:xfrm>
          <a:prstGeom prst="rect">
            <a:avLst/>
          </a:prstGeom>
        </p:spPr>
        <p:txBody>
          <a:bodyPr lIns="45699" tIns="45699" rIns="45699" bIns="45699"/>
          <a:lstStyle/>
          <a:p>
            <a:pPr defTabSz="804672">
              <a:defRPr sz="1584"/>
            </a:pPr>
            <a:br/>
            <a:r>
              <a:t>Методологии за разработка на софтуер – </a:t>
            </a:r>
            <a:r>
              <a:t>V-model</a:t>
            </a:r>
            <a:br/>
          </a:p>
        </p:txBody>
      </p:sp>
      <p:sp>
        <p:nvSpPr>
          <p:cNvPr id="113" name="Shape 133"/>
          <p:cNvSpPr txBox="1"/>
          <p:nvPr/>
        </p:nvSpPr>
        <p:spPr>
          <a:xfrm>
            <a:off x="1593390" y="628658"/>
            <a:ext cx="6744714" cy="35062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1800">
                <a:solidFill>
                  <a:srgbClr val="0DD2D9"/>
                </a:solidFill>
              </a:defRPr>
            </a:lvl1pPr>
          </a:lstStyle>
          <a:p>
            <a:pPr/>
            <a:r>
              <a:t>V- model</a:t>
            </a:r>
          </a:p>
        </p:txBody>
      </p:sp>
      <p:sp>
        <p:nvSpPr>
          <p:cNvPr id="114" name="Rectangle 2"/>
          <p:cNvSpPr txBox="1"/>
          <p:nvPr/>
        </p:nvSpPr>
        <p:spPr>
          <a:xfrm>
            <a:off x="1625154" y="995032"/>
            <a:ext cx="6573534" cy="7857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a:pPr>
          </a:p>
          <a:p>
            <a:pPr>
              <a:defRPr sz="1000"/>
            </a:pPr>
            <a:r>
              <a:t>V-</a:t>
            </a:r>
            <a:r>
              <a:t>модела се смята за разширение на </a:t>
            </a:r>
            <a:r>
              <a:t>Waterfall </a:t>
            </a:r>
            <a:r>
              <a:t>модела . Той показва връзката между всяка фаза от разработката на продукта със съответстващата и фаза от процеса на тестване . За всяка фаза от разработката трябва да има тест или тест фаза, които да проверят дали приложението отговаря на изискванията, описани в спецификацията. </a:t>
            </a:r>
          </a:p>
        </p:txBody>
      </p:sp>
      <p:pic>
        <p:nvPicPr>
          <p:cNvPr id="115" name="Picture 1" descr="Picture 1"/>
          <p:cNvPicPr>
            <a:picLocks noChangeAspect="1"/>
          </p:cNvPicPr>
          <p:nvPr/>
        </p:nvPicPr>
        <p:blipFill>
          <a:blip r:embed="rId2">
            <a:extLst/>
          </a:blip>
          <a:stretch>
            <a:fillRect/>
          </a:stretch>
        </p:blipFill>
        <p:spPr>
          <a:xfrm>
            <a:off x="1579434" y="1923677"/>
            <a:ext cx="2909741" cy="2808312"/>
          </a:xfrm>
          <a:prstGeom prst="rect">
            <a:avLst/>
          </a:prstGeom>
          <a:ln w="12700">
            <a:miter lim="400000"/>
          </a:ln>
        </p:spPr>
      </p:pic>
      <p:sp>
        <p:nvSpPr>
          <p:cNvPr id="116" name="TextBox 4"/>
          <p:cNvSpPr txBox="1"/>
          <p:nvPr/>
        </p:nvSpPr>
        <p:spPr>
          <a:xfrm>
            <a:off x="5049768" y="2139701"/>
            <a:ext cx="3076912" cy="2220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200"/>
            </a:pPr>
            <a:r>
              <a:t>Верификация: </a:t>
            </a:r>
          </a:p>
          <a:p>
            <a:pPr marL="171450" indent="-171450">
              <a:buSzPct val="100000"/>
              <a:buFont typeface="Arial"/>
              <a:buChar char="•"/>
              <a:defRPr sz="1200"/>
            </a:pPr>
            <a:r>
              <a:t>Анализ на изискванията </a:t>
            </a:r>
          </a:p>
          <a:p>
            <a:pPr marL="171450" indent="-171450">
              <a:buSzPct val="100000"/>
              <a:buFont typeface="Arial"/>
              <a:buChar char="•"/>
              <a:defRPr sz="1200"/>
            </a:pPr>
            <a:r>
              <a:t>Дизайн на системата</a:t>
            </a:r>
          </a:p>
          <a:p>
            <a:pPr lvl="1" marL="171450" indent="-171450">
              <a:buSzPct val="100000"/>
              <a:buFont typeface="Arial"/>
              <a:buChar char="•"/>
              <a:defRPr sz="1200"/>
            </a:pPr>
            <a:r>
              <a:t>Дизайн на архитектурата</a:t>
            </a:r>
          </a:p>
          <a:p>
            <a:pPr lvl="1" marL="171450" indent="-171450">
              <a:buSzPct val="100000"/>
              <a:buFont typeface="Arial"/>
              <a:buChar char="•"/>
              <a:defRPr sz="1200"/>
            </a:pPr>
            <a:r>
              <a:t>Дизайн модулите</a:t>
            </a:r>
          </a:p>
          <a:p>
            <a:pPr marL="171450" indent="-171450">
              <a:buSzPct val="100000"/>
              <a:buFont typeface="Arial"/>
              <a:buChar char="•"/>
              <a:defRPr sz="1200"/>
            </a:pPr>
            <a:r>
              <a:t>Писане на код</a:t>
            </a:r>
          </a:p>
          <a:p>
            <a:pPr>
              <a:defRPr sz="1200"/>
            </a:pPr>
          </a:p>
          <a:p>
            <a:pPr>
              <a:defRPr b="1" sz="1200"/>
            </a:pPr>
            <a:r>
              <a:t>Валидация: </a:t>
            </a:r>
          </a:p>
          <a:p>
            <a:pPr marL="171450" indent="-171450">
              <a:buSzPct val="100000"/>
              <a:buFont typeface="Arial"/>
              <a:buChar char="•"/>
              <a:defRPr sz="1200"/>
            </a:pPr>
            <a:r>
              <a:t>Component/Unit testing</a:t>
            </a:r>
          </a:p>
          <a:p>
            <a:pPr marL="171450" indent="-171450">
              <a:buSzPct val="100000"/>
              <a:buFont typeface="Arial"/>
              <a:buChar char="•"/>
              <a:defRPr sz="1200"/>
            </a:pPr>
            <a:r>
              <a:t>Integration testing</a:t>
            </a:r>
          </a:p>
          <a:p>
            <a:pPr marL="171450" indent="-171450">
              <a:buSzPct val="100000"/>
              <a:buFont typeface="Arial"/>
              <a:buChar char="•"/>
              <a:defRPr sz="1200"/>
            </a:pPr>
            <a:r>
              <a:t>System testing </a:t>
            </a:r>
          </a:p>
          <a:p>
            <a:pPr marL="171450" indent="-171450">
              <a:buSzPct val="100000"/>
              <a:buFont typeface="Arial"/>
              <a:buChar char="•"/>
              <a:defRPr sz="1200"/>
            </a:pPr>
            <a:r>
              <a:t>User Acceptance testing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Rectangle 2"/>
          <p:cNvSpPr txBox="1"/>
          <p:nvPr/>
        </p:nvSpPr>
        <p:spPr>
          <a:xfrm>
            <a:off x="1089823" y="1131590"/>
            <a:ext cx="3868008" cy="1184774"/>
          </a:xfrm>
          <a:prstGeom prst="rect">
            <a:avLst/>
          </a:prstGeom>
          <a:ln w="12700">
            <a:miter lim="400000"/>
          </a:ln>
          <a:extLst>
            <a:ext uri="{C572A759-6A51-4108-AA02-DFA0A04FC94B}">
              <ma14:wrappingTextBoxFlag xmlns:ma14="http://schemas.microsoft.com/office/mac/drawingml/2011/main" val="1"/>
            </a:ext>
          </a:extLst>
        </p:spPr>
        <p:txBody>
          <a:bodyPr lIns="44622" tIns="44622" rIns="44622" bIns="44622">
            <a:spAutoFit/>
          </a:bodyPr>
          <a:lstStyle/>
          <a:p>
            <a:pPr marL="488950" indent="-488950" defTabSz="962025">
              <a:spcBef>
                <a:spcPts val="300"/>
              </a:spcBef>
              <a:buClr>
                <a:srgbClr val="EEECE1"/>
              </a:buClr>
              <a:buSzPct val="50000"/>
              <a:buFont typeface="Zapf Dingbats"/>
              <a:buChar char="●"/>
            </a:pPr>
            <a:r>
              <a:t>Верификация </a:t>
            </a:r>
            <a:r>
              <a:t>: </a:t>
            </a:r>
          </a:p>
          <a:p>
            <a:pPr lvl="1" marL="1089025" indent="-479425" defTabSz="962025">
              <a:spcBef>
                <a:spcPts val="300"/>
              </a:spcBef>
              <a:buClr>
                <a:srgbClr val="000000"/>
              </a:buClr>
              <a:buSzPct val="100000"/>
              <a:buChar char="•"/>
            </a:pPr>
            <a:r>
              <a:t>“</a:t>
            </a:r>
            <a:r>
              <a:t>Правилно ли разработваме продукта?</a:t>
            </a:r>
            <a:r>
              <a:t>”. </a:t>
            </a:r>
            <a:endParaRPr sz="2400">
              <a:solidFill>
                <a:srgbClr val="EEECE1"/>
              </a:solidFill>
            </a:endParaRPr>
          </a:p>
          <a:p>
            <a:pPr lvl="1" marL="1089025" indent="-479425" defTabSz="962025">
              <a:spcBef>
                <a:spcPts val="300"/>
              </a:spcBef>
              <a:buClr>
                <a:srgbClr val="000000"/>
              </a:buClr>
              <a:buSzPct val="100000"/>
              <a:buChar char="•"/>
            </a:pPr>
            <a:r>
              <a:t>Софтуерът трябва да отговаря на спецификацията си</a:t>
            </a:r>
          </a:p>
        </p:txBody>
      </p:sp>
      <p:sp>
        <p:nvSpPr>
          <p:cNvPr id="119" name="Shape 791"/>
          <p:cNvSpPr txBox="1"/>
          <p:nvPr>
            <p:ph type="title"/>
          </p:nvPr>
        </p:nvSpPr>
        <p:spPr>
          <a:xfrm>
            <a:off x="1584000" y="25734"/>
            <a:ext cx="7560000" cy="776532"/>
          </a:xfrm>
          <a:prstGeom prst="rect">
            <a:avLst/>
          </a:prstGeom>
        </p:spPr>
        <p:txBody>
          <a:bodyPr lIns="45699" tIns="45699" rIns="45699" bIns="45699"/>
          <a:lstStyle/>
          <a:p>
            <a:pPr>
              <a:defRPr>
                <a:solidFill>
                  <a:srgbClr val="0DD2D9"/>
                </a:solidFill>
              </a:defRPr>
            </a:pPr>
            <a:r>
              <a:t>Валидация </a:t>
            </a:r>
            <a:r>
              <a:t>vs</a:t>
            </a:r>
            <a:r>
              <a:t> Верификация</a:t>
            </a:r>
          </a:p>
        </p:txBody>
      </p:sp>
      <p:sp>
        <p:nvSpPr>
          <p:cNvPr id="120" name="Rectangle 4"/>
          <p:cNvSpPr txBox="1"/>
          <p:nvPr/>
        </p:nvSpPr>
        <p:spPr>
          <a:xfrm>
            <a:off x="5049768" y="1203598"/>
            <a:ext cx="3148921" cy="11016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Валидиране</a:t>
            </a:r>
            <a:r>
              <a:t>:</a:t>
            </a:r>
          </a:p>
          <a:p>
            <a:pPr lvl="1" marL="285750" indent="-285750">
              <a:buSzPct val="100000"/>
              <a:buFont typeface="Arial"/>
              <a:buChar char="•"/>
            </a:pPr>
            <a:r>
              <a:t>Разработваме ли правилния продукт?</a:t>
            </a:r>
            <a:r>
              <a:t>”.</a:t>
            </a:r>
          </a:p>
          <a:p>
            <a:pPr lvl="1" marL="285750" indent="-285750">
              <a:buSzPct val="100000"/>
              <a:buFont typeface="Arial"/>
              <a:buChar char="•"/>
            </a:pPr>
            <a:r>
              <a:t>Софтуерът трябва да върши това, което иска потребителят.</a:t>
            </a:r>
          </a:p>
        </p:txBody>
      </p:sp>
      <p:graphicFrame>
        <p:nvGraphicFramePr>
          <p:cNvPr id="121" name="Table 5"/>
          <p:cNvGraphicFramePr/>
          <p:nvPr/>
        </p:nvGraphicFramePr>
        <p:xfrm>
          <a:off x="1584000" y="3232529"/>
          <a:ext cx="6660408" cy="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293259"/>
                <a:gridCol w="3367148"/>
              </a:tblGrid>
              <a:tr h="204452">
                <a:tc>
                  <a:txBody>
                    <a:bodyPr/>
                    <a:lstStyle/>
                    <a:p>
                      <a:pPr algn="l">
                        <a:defRPr sz="1400"/>
                      </a:pPr>
                      <a:r>
                        <a:t>             </a:t>
                      </a:r>
                      <a:r>
                        <a:rPr b="1"/>
                        <a:t>Verification</a:t>
                      </a:r>
                    </a:p>
                  </a:txBody>
                  <a:tcPr marL="0" marR="0" marT="0" marB="0" anchor="t" anchorCtr="0" horzOverflow="overflow">
                    <a:lnL w="12700">
                      <a:miter lim="400000"/>
                    </a:lnL>
                    <a:lnR w="12700">
                      <a:miter lim="400000"/>
                    </a:lnR>
                    <a:lnT w="12700">
                      <a:miter lim="400000"/>
                    </a:lnT>
                    <a:lnB w="12700">
                      <a:miter lim="400000"/>
                    </a:lnB>
                  </a:tcPr>
                </a:tc>
                <a:tc>
                  <a:txBody>
                    <a:bodyPr/>
                    <a:lstStyle/>
                    <a:p>
                      <a:pPr algn="l">
                        <a:defRPr sz="1400"/>
                      </a:pPr>
                      <a:r>
                        <a:t>             </a:t>
                      </a:r>
                      <a:r>
                        <a:rPr b="1"/>
                        <a:t>Validation</a:t>
                      </a:r>
                    </a:p>
                  </a:txBody>
                  <a:tcPr marL="0" marR="0" marT="0" marB="0" anchor="t" anchorCtr="0" horzOverflow="overflow">
                    <a:lnL w="12700">
                      <a:miter lim="400000"/>
                    </a:lnL>
                    <a:lnR w="12700">
                      <a:miter lim="400000"/>
                    </a:lnR>
                    <a:lnT w="12700">
                      <a:miter lim="400000"/>
                    </a:lnT>
                    <a:lnB w="12700">
                      <a:miter lim="400000"/>
                    </a:lnB>
                  </a:tcPr>
                </a:tc>
              </a:tr>
              <a:tr h="204452">
                <a:tc>
                  <a:txBody>
                    <a:bodyPr/>
                    <a:lstStyle/>
                    <a:p>
                      <a:pPr algn="l">
                        <a:defRPr sz="1800"/>
                      </a:pPr>
                      <a:r>
                        <a:rPr sz="1400"/>
                        <a:t>Are we building the system right?</a:t>
                      </a:r>
                    </a:p>
                  </a:txBody>
                  <a:tcPr marL="0" marR="0" marT="0" marB="0" anchor="t" anchorCtr="0" horzOverflow="overflow">
                    <a:lnL w="12700">
                      <a:miter lim="400000"/>
                    </a:lnL>
                    <a:lnR w="12700">
                      <a:miter lim="400000"/>
                    </a:lnR>
                    <a:lnT w="12700">
                      <a:miter lim="400000"/>
                    </a:lnT>
                    <a:lnB w="12700">
                      <a:miter lim="400000"/>
                    </a:lnB>
                  </a:tcPr>
                </a:tc>
                <a:tc>
                  <a:txBody>
                    <a:bodyPr/>
                    <a:lstStyle/>
                    <a:p>
                      <a:pPr algn="l">
                        <a:defRPr sz="1800"/>
                      </a:pPr>
                      <a:r>
                        <a:rPr sz="1400"/>
                        <a:t>Are we building the right system?</a:t>
                      </a:r>
                    </a:p>
                  </a:txBody>
                  <a:tcPr marL="0" marR="0" marT="0" marB="0" anchor="t"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791"/>
          <p:cNvSpPr txBox="1"/>
          <p:nvPr>
            <p:ph type="title"/>
          </p:nvPr>
        </p:nvSpPr>
        <p:spPr>
          <a:xfrm>
            <a:off x="1584000" y="25734"/>
            <a:ext cx="7560000" cy="776532"/>
          </a:xfrm>
          <a:prstGeom prst="rect">
            <a:avLst/>
          </a:prstGeom>
        </p:spPr>
        <p:txBody>
          <a:bodyPr lIns="45699" tIns="45699" rIns="45699" bIns="45699"/>
          <a:lstStyle>
            <a:lvl1pPr>
              <a:defRPr>
                <a:solidFill>
                  <a:srgbClr val="0DD2D9"/>
                </a:solidFill>
              </a:defRPr>
            </a:lvl1pPr>
          </a:lstStyle>
          <a:p>
            <a:pPr/>
            <a:r>
              <a:t>Валидация и Верификация</a:t>
            </a:r>
          </a:p>
        </p:txBody>
      </p:sp>
      <p:grpSp>
        <p:nvGrpSpPr>
          <p:cNvPr id="126" name="Shape 794"/>
          <p:cNvGrpSpPr/>
          <p:nvPr/>
        </p:nvGrpSpPr>
        <p:grpSpPr>
          <a:xfrm>
            <a:off x="1691680" y="831278"/>
            <a:ext cx="2880321" cy="277000"/>
            <a:chOff x="0" y="0"/>
            <a:chExt cx="2880320" cy="276999"/>
          </a:xfrm>
        </p:grpSpPr>
        <p:sp>
          <p:nvSpPr>
            <p:cNvPr id="124" name="Rectangle"/>
            <p:cNvSpPr/>
            <p:nvPr/>
          </p:nvSpPr>
          <p:spPr>
            <a:xfrm>
              <a:off x="-1" y="-1"/>
              <a:ext cx="2880322" cy="277001"/>
            </a:xfrm>
            <a:prstGeom prst="rect">
              <a:avLst/>
            </a:prstGeom>
            <a:solidFill>
              <a:srgbClr val="0DD2D9"/>
            </a:solidFill>
            <a:ln w="12700" cap="flat">
              <a:noFill/>
              <a:miter lim="400000"/>
            </a:ln>
            <a:effectLst/>
          </p:spPr>
          <p:txBody>
            <a:bodyPr wrap="square" lIns="45719" tIns="45719" rIns="45719" bIns="45719" numCol="1" anchor="t">
              <a:noAutofit/>
            </a:bodyPr>
            <a:lstStyle/>
            <a:p>
              <a:pPr>
                <a:defRPr b="1" sz="1200">
                  <a:solidFill>
                    <a:srgbClr val="FFFFFF"/>
                  </a:solidFill>
                </a:defRPr>
              </a:pPr>
            </a:p>
          </p:txBody>
        </p:sp>
        <p:sp>
          <p:nvSpPr>
            <p:cNvPr id="125" name="Верификация"/>
            <p:cNvSpPr txBox="1"/>
            <p:nvPr/>
          </p:nvSpPr>
          <p:spPr>
            <a:xfrm>
              <a:off x="45724" y="-1"/>
              <a:ext cx="2788872" cy="264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b="1" sz="1200">
                  <a:solidFill>
                    <a:srgbClr val="FFFFFF"/>
                  </a:solidFill>
                </a:defRPr>
              </a:lvl1pPr>
            </a:lstStyle>
            <a:p>
              <a:pPr/>
              <a:r>
                <a:t>Верификация</a:t>
              </a:r>
            </a:p>
          </p:txBody>
        </p:sp>
      </p:grpSp>
      <p:grpSp>
        <p:nvGrpSpPr>
          <p:cNvPr id="129" name="Shape 797"/>
          <p:cNvGrpSpPr/>
          <p:nvPr/>
        </p:nvGrpSpPr>
        <p:grpSpPr>
          <a:xfrm>
            <a:off x="5072845" y="849276"/>
            <a:ext cx="2880321" cy="277000"/>
            <a:chOff x="0" y="0"/>
            <a:chExt cx="2880320" cy="276999"/>
          </a:xfrm>
        </p:grpSpPr>
        <p:sp>
          <p:nvSpPr>
            <p:cNvPr id="127" name="Rectangle"/>
            <p:cNvSpPr/>
            <p:nvPr/>
          </p:nvSpPr>
          <p:spPr>
            <a:xfrm>
              <a:off x="-1" y="-1"/>
              <a:ext cx="2880322" cy="277001"/>
            </a:xfrm>
            <a:prstGeom prst="rect">
              <a:avLst/>
            </a:prstGeom>
            <a:solidFill>
              <a:srgbClr val="0DD2D9"/>
            </a:solidFill>
            <a:ln w="12700" cap="flat">
              <a:noFill/>
              <a:miter lim="400000"/>
            </a:ln>
            <a:effectLst/>
          </p:spPr>
          <p:txBody>
            <a:bodyPr wrap="square" lIns="45719" tIns="45719" rIns="45719" bIns="45719" numCol="1" anchor="t">
              <a:noAutofit/>
            </a:bodyPr>
            <a:lstStyle/>
            <a:p>
              <a:pPr>
                <a:defRPr b="1" sz="1200">
                  <a:solidFill>
                    <a:srgbClr val="FFFFFF"/>
                  </a:solidFill>
                </a:defRPr>
              </a:pPr>
            </a:p>
          </p:txBody>
        </p:sp>
        <p:sp>
          <p:nvSpPr>
            <p:cNvPr id="128" name="Валидация"/>
            <p:cNvSpPr txBox="1"/>
            <p:nvPr/>
          </p:nvSpPr>
          <p:spPr>
            <a:xfrm>
              <a:off x="45724" y="-1"/>
              <a:ext cx="2788872" cy="264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b="1" sz="1200">
                  <a:solidFill>
                    <a:srgbClr val="FFFFFF"/>
                  </a:solidFill>
                </a:defRPr>
              </a:lvl1pPr>
            </a:lstStyle>
            <a:p>
              <a:pPr/>
              <a:r>
                <a:t>Валидация</a:t>
              </a:r>
            </a:p>
          </p:txBody>
        </p:sp>
      </p:grpSp>
      <p:sp>
        <p:nvSpPr>
          <p:cNvPr id="130" name="Rectangle 2"/>
          <p:cNvSpPr txBox="1"/>
          <p:nvPr/>
        </p:nvSpPr>
        <p:spPr>
          <a:xfrm>
            <a:off x="1737399" y="1232921"/>
            <a:ext cx="2788882" cy="36424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200"/>
            </a:pPr>
            <a:r>
              <a:t>Дефиниция</a:t>
            </a:r>
            <a:r>
              <a:rPr b="0"/>
              <a:t>: Процесът на оценяване на софтуер, за да се определи дали артефактите на дадена фаза на разработка на софтуера  отговарят на условията, наложени в началото на тази фаза.</a:t>
            </a:r>
            <a:endParaRPr b="0"/>
          </a:p>
          <a:p>
            <a:pPr>
              <a:defRPr sz="1200"/>
            </a:pPr>
          </a:p>
          <a:p>
            <a:pPr>
              <a:defRPr sz="1200"/>
            </a:pPr>
            <a:r>
              <a:t>Верификацията е </a:t>
            </a:r>
            <a:r>
              <a:rPr b="1"/>
              <a:t>статичен процес  </a:t>
            </a:r>
            <a:r>
              <a:t>за проверка на документи, дизайн, код  или програма. Тя вкючва всички дейности, отнасящи се към произвеждането на софтуер с високо качество: инспекции, анализ на дизайна, анализ на спецификацията.</a:t>
            </a:r>
          </a:p>
          <a:p>
            <a:pPr>
              <a:defRPr sz="1200"/>
            </a:pPr>
          </a:p>
          <a:p>
            <a:pPr>
              <a:defRPr b="1" sz="1200"/>
            </a:pPr>
            <a:r>
              <a:t>Верификацията помага да се определи дали софтуерът/системата е с високо качество, но няма да докаже, че системата е годна за използване. </a:t>
            </a:r>
          </a:p>
        </p:txBody>
      </p:sp>
      <p:sp>
        <p:nvSpPr>
          <p:cNvPr id="131" name="Rectangle 5"/>
          <p:cNvSpPr txBox="1"/>
          <p:nvPr/>
        </p:nvSpPr>
        <p:spPr>
          <a:xfrm>
            <a:off x="5097729" y="1293603"/>
            <a:ext cx="2809718" cy="27534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200"/>
            </a:pPr>
            <a:r>
              <a:t>Дефиниция: </a:t>
            </a:r>
            <a:r>
              <a:rPr b="0"/>
              <a:t>Процесът на оценяване на софтуера по време или в края на разработката, за да се определи дали той отговоря на изискванията.</a:t>
            </a:r>
            <a:endParaRPr b="0"/>
          </a:p>
          <a:p>
            <a:pPr>
              <a:defRPr sz="1200"/>
            </a:pPr>
          </a:p>
          <a:p>
            <a:pPr>
              <a:defRPr sz="1200"/>
            </a:pPr>
          </a:p>
          <a:p>
            <a:pPr>
              <a:defRPr sz="1200"/>
            </a:pPr>
            <a:r>
              <a:t>Валидацията е динамичен процес  за  тестване на крайния  продук</a:t>
            </a:r>
            <a:r>
              <a:t>т от съответната фаза</a:t>
            </a:r>
            <a:r>
              <a:t>.</a:t>
            </a:r>
          </a:p>
          <a:p>
            <a:pPr>
              <a:defRPr sz="1200"/>
            </a:pPr>
          </a:p>
          <a:p>
            <a:pPr>
              <a:defRPr b="1" sz="1200"/>
            </a:pPr>
            <a:r>
              <a:t>Целта на валидацията е да докаже, че програмата или продуктът са годни за използване от крайните потребители с фокус върху техните нужди</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663"/>
          <p:cNvSpPr txBox="1"/>
          <p:nvPr>
            <p:ph type="title"/>
          </p:nvPr>
        </p:nvSpPr>
        <p:spPr>
          <a:xfrm>
            <a:off x="0" y="25734"/>
            <a:ext cx="9144000" cy="776532"/>
          </a:xfrm>
          <a:prstGeom prst="rect">
            <a:avLst/>
          </a:prstGeom>
        </p:spPr>
        <p:txBody>
          <a:bodyPr lIns="45699" tIns="45699" rIns="45699" bIns="45699"/>
          <a:lstStyle/>
          <a:p>
            <a:pPr/>
            <a:r>
              <a:t> </a:t>
            </a:r>
            <a:r>
              <a:rPr>
                <a:solidFill>
                  <a:srgbClr val="0DD2D9"/>
                </a:solidFill>
              </a:rPr>
              <a:t>Валидация § </a:t>
            </a:r>
            <a:r>
              <a:t>Верификация</a:t>
            </a:r>
          </a:p>
        </p:txBody>
      </p:sp>
      <p:graphicFrame>
        <p:nvGraphicFramePr>
          <p:cNvPr id="134" name="Shape 664"/>
          <p:cNvGraphicFramePr/>
          <p:nvPr/>
        </p:nvGraphicFramePr>
        <p:xfrm>
          <a:off x="683568" y="1131590"/>
          <a:ext cx="8136905" cy="3169279"/>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068452"/>
                <a:gridCol w="4068452"/>
              </a:tblGrid>
              <a:tr h="432974">
                <a:tc>
                  <a:txBody>
                    <a:bodyPr/>
                    <a:lstStyle/>
                    <a:p>
                      <a:pPr algn="ctr">
                        <a:defRPr sz="1800"/>
                      </a:pPr>
                      <a:r>
                        <a:rPr b="1" sz="1400">
                          <a:solidFill>
                            <a:srgbClr val="7F7F7F"/>
                          </a:solidFill>
                        </a:rPr>
                        <a:t>Верификация</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F2F2F2"/>
                    </a:solidFill>
                  </a:tcPr>
                </a:tc>
                <a:tc>
                  <a:txBody>
                    <a:bodyPr/>
                    <a:lstStyle/>
                    <a:p>
                      <a:pPr algn="ctr">
                        <a:defRPr sz="1800"/>
                      </a:pPr>
                      <a:r>
                        <a:rPr b="1" sz="1400">
                          <a:solidFill>
                            <a:srgbClr val="7F7F7F"/>
                          </a:solidFill>
                        </a:rPr>
                        <a:t>Валидация</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F2F2F2"/>
                    </a:solidFill>
                  </a:tcPr>
                </a:tc>
              </a:tr>
              <a:tr h="432974">
                <a:tc>
                  <a:txBody>
                    <a:bodyPr/>
                    <a:lstStyle/>
                    <a:p>
                      <a:pPr algn="ctr">
                        <a:defRPr b="1"/>
                      </a:pPr>
                      <a:r>
                        <a:t>Верификацията</a:t>
                      </a:r>
                      <a:r>
                        <a:rPr b="0"/>
                        <a:t> е статичен процес на оценка на документи, дизайн, код, програма</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c>
                  <a:txBody>
                    <a:bodyPr/>
                    <a:lstStyle/>
                    <a:p>
                      <a:pPr algn="ctr">
                        <a:defRPr b="1"/>
                      </a:pPr>
                      <a:r>
                        <a:t>Валидацията</a:t>
                      </a:r>
                      <a:r>
                        <a:rPr b="0"/>
                        <a:t> е динамичен процес на тестване на крайния продукт</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r>
              <a:tr h="432974">
                <a:tc>
                  <a:txBody>
                    <a:bodyPr/>
                    <a:lstStyle/>
                    <a:p>
                      <a:pPr algn="ctr">
                        <a:defRPr sz="1800"/>
                      </a:pPr>
                      <a:r>
                        <a:rPr sz="1200"/>
                        <a:t>Не включва изпълнение на кода</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c>
                  <a:txBody>
                    <a:bodyPr/>
                    <a:lstStyle/>
                    <a:p>
                      <a:pPr algn="ctr">
                        <a:defRPr sz="1800"/>
                      </a:pPr>
                      <a:r>
                        <a:rPr sz="1200"/>
                        <a:t>Изискава изпълнение на кода</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r>
              <a:tr h="432974">
                <a:tc>
                  <a:txBody>
                    <a:bodyPr/>
                    <a:lstStyle/>
                    <a:p>
                      <a:pPr algn="ctr">
                        <a:defRPr b="1"/>
                      </a:pPr>
                      <a:r>
                        <a:t>Верификацията</a:t>
                      </a:r>
                      <a:r>
                        <a:rPr b="0"/>
                        <a:t> включва методи като </a:t>
                      </a:r>
                      <a:r>
                        <a:rPr b="0"/>
                        <a:t>inspection, review , walkthroughs </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c>
                  <a:txBody>
                    <a:bodyPr/>
                    <a:lstStyle/>
                    <a:p>
                      <a:pPr algn="ctr">
                        <a:defRPr b="1"/>
                      </a:pPr>
                      <a:r>
                        <a:t>Валидацията</a:t>
                      </a:r>
                      <a:r>
                        <a:rPr b="0"/>
                        <a:t> използва методи като </a:t>
                      </a:r>
                      <a:r>
                        <a:rPr b="0"/>
                        <a:t>Black box testing</a:t>
                      </a:r>
                      <a:r>
                        <a:rPr b="0"/>
                        <a:t>, </a:t>
                      </a:r>
                      <a:r>
                        <a:rPr b="0"/>
                        <a:t>grey box testing , white box testing </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r>
              <a:tr h="432974">
                <a:tc>
                  <a:txBody>
                    <a:bodyPr/>
                    <a:lstStyle/>
                    <a:p>
                      <a:pPr algn="ctr">
                        <a:defRPr b="1"/>
                      </a:pPr>
                      <a:r>
                        <a:t>Верификацията</a:t>
                      </a:r>
                      <a:r>
                        <a:rPr b="0"/>
                        <a:t> е процес на ниско ниво . </a:t>
                      </a:r>
                      <a:r>
                        <a:rPr b="0"/>
                        <a:t>M</a:t>
                      </a:r>
                      <a:r>
                        <a:rPr b="0"/>
                        <a:t>оже да хване грешки, които валидацията не може да хване</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c>
                  <a:txBody>
                    <a:bodyPr/>
                    <a:lstStyle/>
                    <a:p>
                      <a:pPr algn="ctr">
                        <a:defRPr b="1"/>
                      </a:pPr>
                      <a:r>
                        <a:t>Валидацията</a:t>
                      </a:r>
                      <a:r>
                        <a:rPr b="0"/>
                        <a:t> е процес на високо ниво. Може да хване грешки, които верификацията не може</a:t>
                      </a:r>
                      <a:r>
                        <a:rPr b="0"/>
                        <a:t>.</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r>
              <a:tr h="571429">
                <a:tc>
                  <a:txBody>
                    <a:bodyPr/>
                    <a:lstStyle/>
                    <a:p>
                      <a:pPr algn="ctr"/>
                      <a:r>
                        <a:t>Предметите на </a:t>
                      </a:r>
                      <a:r>
                        <a:rPr b="1"/>
                        <a:t>верификацията</a:t>
                      </a:r>
                      <a:r>
                        <a:t> са изискаванията , спецификацията, акрхитектурата на приложението,  дизайна ,  модела на данните, дизайна на базата данни</a:t>
                      </a:r>
                      <a:r>
                        <a:t>.</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c>
                  <a:txBody>
                    <a:bodyPr/>
                    <a:lstStyle/>
                    <a:p>
                      <a:pPr algn="ctr"/>
                      <a:r>
                        <a:t>Предмет на </a:t>
                      </a:r>
                      <a:r>
                        <a:rPr b="1"/>
                        <a:t>валидацията</a:t>
                      </a:r>
                      <a:r>
                        <a:t> е самия продукт: негов компонент, модул , няколко интегрирани модула , крайния продукт</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r>
              <a:tr h="432974">
                <a:tc>
                  <a:txBody>
                    <a:bodyPr/>
                    <a:lstStyle/>
                    <a:p>
                      <a:pPr algn="ctr">
                        <a:lnSpc>
                          <a:spcPct val="115000"/>
                        </a:lnSpc>
                      </a:pPr>
                    </a:p>
                    <a:p>
                      <a:pPr algn="ctr">
                        <a:lnSpc>
                          <a:spcPct val="115000"/>
                        </a:lnSpc>
                      </a:pPr>
                      <a:r>
                        <a:t>Извършва се преди валидацията</a:t>
                      </a:r>
                    </a:p>
                    <a:p>
                      <a:pPr algn="ctr">
                        <a:lnSpc>
                          <a:spcPct val="115000"/>
                        </a:lnSpc>
                      </a:pPr>
                      <a:r>
                        <a:t> </a:t>
                      </a:r>
                    </a:p>
                  </a:txBody>
                  <a:tcPr marL="0" marR="0" marT="0" marB="0" anchor="t"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c>
                  <a:txBody>
                    <a:bodyPr/>
                    <a:lstStyle/>
                    <a:p>
                      <a:pPr algn="ctr">
                        <a:defRPr sz="1800"/>
                      </a:pPr>
                      <a:r>
                        <a:rPr sz="1200"/>
                        <a:t>Извършва се след верификацията</a:t>
                      </a:r>
                    </a:p>
                  </a:txBody>
                  <a:tcPr marL="45725" marR="45725" marT="45725" marB="45725" anchor="ctr" anchorCtr="0" horzOverflow="overflow">
                    <a:lnL w="76200">
                      <a:solidFill>
                        <a:srgbClr val="FFFFFF"/>
                      </a:solidFill>
                    </a:lnL>
                    <a:lnR w="76200">
                      <a:solidFill>
                        <a:srgbClr val="FFFFFF"/>
                      </a:solidFill>
                    </a:lnR>
                    <a:lnT w="76200">
                      <a:solidFill>
                        <a:srgbClr val="FFFFFF"/>
                      </a:solidFill>
                    </a:lnT>
                    <a:lnB w="76200">
                      <a:solidFill>
                        <a:srgbClr val="FFFFFF"/>
                      </a:solidFill>
                    </a:lnB>
                    <a:solidFill>
                      <a:srgbClr val="0DD2D9"/>
                    </a:solidFill>
                  </a:tcPr>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ontents Slide Master">
  <a:themeElements>
    <a:clrScheme name="Contents Slide Master">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ontents Slide Master">
      <a:majorFont>
        <a:latin typeface="Helvetica"/>
        <a:ea typeface="Helvetica"/>
        <a:cs typeface="Helvetica"/>
      </a:majorFont>
      <a:minorFont>
        <a:latin typeface="Arial"/>
        <a:ea typeface="Arial"/>
        <a:cs typeface="Arial"/>
      </a:minorFont>
    </a:fontScheme>
    <a:fmtScheme name="Contents Slide Mast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ontents Slide Master">
  <a:themeElements>
    <a:clrScheme name="Contents Slide Master">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ontents Slide Master">
      <a:majorFont>
        <a:latin typeface="Helvetica"/>
        <a:ea typeface="Helvetica"/>
        <a:cs typeface="Helvetica"/>
      </a:majorFont>
      <a:minorFont>
        <a:latin typeface="Arial"/>
        <a:ea typeface="Arial"/>
        <a:cs typeface="Arial"/>
      </a:minorFont>
    </a:fontScheme>
    <a:fmtScheme name="Contents Slide Mast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